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7.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767" r:id="rId56"/>
  </p:sldMasterIdLst>
  <p:notesMasterIdLst>
    <p:notesMasterId r:id="rId129"/>
  </p:notesMasterIdLst>
  <p:handoutMasterIdLst>
    <p:handoutMasterId r:id="rId130"/>
  </p:handoutMasterIdLst>
  <p:sldIdLst>
    <p:sldId id="1860" r:id="rId57"/>
    <p:sldId id="1861" r:id="rId58"/>
    <p:sldId id="2076138885" r:id="rId59"/>
    <p:sldId id="2076138902" r:id="rId60"/>
    <p:sldId id="2076138907" r:id="rId61"/>
    <p:sldId id="2076138908" r:id="rId62"/>
    <p:sldId id="2076138909" r:id="rId63"/>
    <p:sldId id="2076138913" r:id="rId64"/>
    <p:sldId id="2076138916" r:id="rId65"/>
    <p:sldId id="2076138918" r:id="rId66"/>
    <p:sldId id="2076138919" r:id="rId67"/>
    <p:sldId id="2076138920" r:id="rId68"/>
    <p:sldId id="2076138921" r:id="rId69"/>
    <p:sldId id="2076138926" r:id="rId70"/>
    <p:sldId id="2076138928" r:id="rId71"/>
    <p:sldId id="2076138929" r:id="rId72"/>
    <p:sldId id="2076138930" r:id="rId73"/>
    <p:sldId id="2076138931" r:id="rId74"/>
    <p:sldId id="265" r:id="rId75"/>
    <p:sldId id="2076138943" r:id="rId76"/>
    <p:sldId id="2076138932" r:id="rId77"/>
    <p:sldId id="2076138933" r:id="rId78"/>
    <p:sldId id="2076138952" r:id="rId79"/>
    <p:sldId id="2076138934" r:id="rId80"/>
    <p:sldId id="2076138935" r:id="rId81"/>
    <p:sldId id="2076138922" r:id="rId82"/>
    <p:sldId id="2076137719" r:id="rId83"/>
    <p:sldId id="2076138923" r:id="rId84"/>
    <p:sldId id="2076138936" r:id="rId85"/>
    <p:sldId id="2076138937" r:id="rId86"/>
    <p:sldId id="2076138927" r:id="rId87"/>
    <p:sldId id="2076138938" r:id="rId88"/>
    <p:sldId id="2076138939" r:id="rId89"/>
    <p:sldId id="2076138940" r:id="rId90"/>
    <p:sldId id="2076138941" r:id="rId91"/>
    <p:sldId id="2076137700" r:id="rId92"/>
    <p:sldId id="2076137701" r:id="rId93"/>
    <p:sldId id="2076137727" r:id="rId94"/>
    <p:sldId id="263" r:id="rId95"/>
    <p:sldId id="262" r:id="rId96"/>
    <p:sldId id="2076138942" r:id="rId97"/>
    <p:sldId id="764" r:id="rId98"/>
    <p:sldId id="2076138951" r:id="rId99"/>
    <p:sldId id="2076138893" r:id="rId100"/>
    <p:sldId id="2076138889" r:id="rId101"/>
    <p:sldId id="2076138890" r:id="rId102"/>
    <p:sldId id="767" r:id="rId103"/>
    <p:sldId id="4301" r:id="rId104"/>
    <p:sldId id="769" r:id="rId105"/>
    <p:sldId id="2076138953" r:id="rId106"/>
    <p:sldId id="2076138954" r:id="rId107"/>
    <p:sldId id="2076138891" r:id="rId108"/>
    <p:sldId id="2076138944" r:id="rId109"/>
    <p:sldId id="2076138945" r:id="rId110"/>
    <p:sldId id="2076138946" r:id="rId111"/>
    <p:sldId id="2076138947" r:id="rId112"/>
    <p:sldId id="2076138948" r:id="rId113"/>
    <p:sldId id="2076138949" r:id="rId114"/>
    <p:sldId id="2076137705" r:id="rId115"/>
    <p:sldId id="285" r:id="rId116"/>
    <p:sldId id="2076137743" r:id="rId117"/>
    <p:sldId id="2076138950" r:id="rId118"/>
    <p:sldId id="4299" r:id="rId119"/>
    <p:sldId id="1882" r:id="rId120"/>
    <p:sldId id="1888" r:id="rId121"/>
    <p:sldId id="1891" r:id="rId122"/>
    <p:sldId id="1892" r:id="rId123"/>
    <p:sldId id="2076137671" r:id="rId124"/>
    <p:sldId id="2076137672" r:id="rId125"/>
    <p:sldId id="2076138892" r:id="rId126"/>
    <p:sldId id="1840" r:id="rId127"/>
    <p:sldId id="4296" r:id="rId12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1860"/>
            <p14:sldId id="1861"/>
            <p14:sldId id="2076138885"/>
            <p14:sldId id="2076138902"/>
            <p14:sldId id="2076138907"/>
            <p14:sldId id="2076138908"/>
            <p14:sldId id="2076138909"/>
            <p14:sldId id="2076138913"/>
            <p14:sldId id="2076138916"/>
            <p14:sldId id="2076138918"/>
            <p14:sldId id="2076138919"/>
            <p14:sldId id="2076138920"/>
            <p14:sldId id="2076138921"/>
            <p14:sldId id="2076138926"/>
            <p14:sldId id="2076138928"/>
            <p14:sldId id="2076138929"/>
            <p14:sldId id="2076138930"/>
            <p14:sldId id="2076138931"/>
            <p14:sldId id="265"/>
            <p14:sldId id="2076138943"/>
            <p14:sldId id="2076138932"/>
            <p14:sldId id="2076138933"/>
            <p14:sldId id="2076138952"/>
            <p14:sldId id="2076138934"/>
            <p14:sldId id="2076138935"/>
            <p14:sldId id="2076138922"/>
            <p14:sldId id="2076137719"/>
            <p14:sldId id="2076138923"/>
            <p14:sldId id="2076138936"/>
            <p14:sldId id="2076138937"/>
            <p14:sldId id="2076138927"/>
            <p14:sldId id="2076138938"/>
            <p14:sldId id="2076138939"/>
            <p14:sldId id="2076138940"/>
            <p14:sldId id="2076138941"/>
            <p14:sldId id="2076137700"/>
            <p14:sldId id="2076137701"/>
            <p14:sldId id="2076137727"/>
            <p14:sldId id="263"/>
            <p14:sldId id="262"/>
            <p14:sldId id="2076138942"/>
            <p14:sldId id="764"/>
            <p14:sldId id="2076138951"/>
            <p14:sldId id="2076138893"/>
            <p14:sldId id="2076138889"/>
            <p14:sldId id="2076138890"/>
            <p14:sldId id="767"/>
            <p14:sldId id="4301"/>
            <p14:sldId id="769"/>
            <p14:sldId id="2076138953"/>
            <p14:sldId id="2076138954"/>
            <p14:sldId id="2076138891"/>
            <p14:sldId id="2076138944"/>
            <p14:sldId id="2076138945"/>
            <p14:sldId id="2076138946"/>
            <p14:sldId id="2076138947"/>
            <p14:sldId id="2076138948"/>
            <p14:sldId id="2076138949"/>
            <p14:sldId id="2076137705"/>
            <p14:sldId id="285"/>
            <p14:sldId id="2076137743"/>
            <p14:sldId id="2076138950"/>
            <p14:sldId id="4299"/>
            <p14:sldId id="1882"/>
            <p14:sldId id="1888"/>
            <p14:sldId id="1891"/>
            <p14:sldId id="1892"/>
            <p14:sldId id="2076137671"/>
            <p14:sldId id="2076137672"/>
            <p14:sldId id="2076138892"/>
          </p14:sldIdLst>
        </p14:section>
        <p14:section name="Quiz" id="{0E90B868-B0A6-49CD-99C7-D93DFFF9C985}">
          <p14:sldIdLst>
            <p14:sldId id="1840"/>
            <p14:sldId id="429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32" autoAdjust="0"/>
    <p:restoredTop sz="60695" autoAdjust="0"/>
  </p:normalViewPr>
  <p:slideViewPr>
    <p:cSldViewPr snapToGrid="0">
      <p:cViewPr varScale="1">
        <p:scale>
          <a:sx n="66" d="100"/>
          <a:sy n="66" d="100"/>
        </p:scale>
        <p:origin x="48" y="948"/>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61.xml"/><Relationship Id="rId21" Type="http://schemas.openxmlformats.org/officeDocument/2006/relationships/customXml" Target="../customXml/item21.xml"/><Relationship Id="rId42" Type="http://schemas.openxmlformats.org/officeDocument/2006/relationships/customXml" Target="../customXml/item42.xml"/><Relationship Id="rId63" Type="http://schemas.openxmlformats.org/officeDocument/2006/relationships/slide" Target="slides/slide7.xml"/><Relationship Id="rId84" Type="http://schemas.openxmlformats.org/officeDocument/2006/relationships/slide" Target="slides/slide28.xml"/><Relationship Id="rId16" Type="http://schemas.openxmlformats.org/officeDocument/2006/relationships/customXml" Target="../customXml/item16.xml"/><Relationship Id="rId107" Type="http://schemas.openxmlformats.org/officeDocument/2006/relationships/slide" Target="slides/slide51.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slide" Target="slides/slide2.xml"/><Relationship Id="rId74" Type="http://schemas.openxmlformats.org/officeDocument/2006/relationships/slide" Target="slides/slide18.xml"/><Relationship Id="rId79" Type="http://schemas.openxmlformats.org/officeDocument/2006/relationships/slide" Target="slides/slide23.xml"/><Relationship Id="rId102" Type="http://schemas.openxmlformats.org/officeDocument/2006/relationships/slide" Target="slides/slide46.xml"/><Relationship Id="rId123" Type="http://schemas.openxmlformats.org/officeDocument/2006/relationships/slide" Target="slides/slide67.xml"/><Relationship Id="rId128" Type="http://schemas.openxmlformats.org/officeDocument/2006/relationships/slide" Target="slides/slide72.xml"/><Relationship Id="rId5" Type="http://schemas.openxmlformats.org/officeDocument/2006/relationships/customXml" Target="../customXml/item5.xml"/><Relationship Id="rId90" Type="http://schemas.openxmlformats.org/officeDocument/2006/relationships/slide" Target="slides/slide34.xml"/><Relationship Id="rId95" Type="http://schemas.openxmlformats.org/officeDocument/2006/relationships/slide" Target="slides/slide39.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slide" Target="slides/slide8.xml"/><Relationship Id="rId69" Type="http://schemas.openxmlformats.org/officeDocument/2006/relationships/slide" Target="slides/slide13.xml"/><Relationship Id="rId113" Type="http://schemas.openxmlformats.org/officeDocument/2006/relationships/slide" Target="slides/slide57.xml"/><Relationship Id="rId118" Type="http://schemas.openxmlformats.org/officeDocument/2006/relationships/slide" Target="slides/slide62.xml"/><Relationship Id="rId134" Type="http://schemas.openxmlformats.org/officeDocument/2006/relationships/theme" Target="theme/theme1.xml"/><Relationship Id="rId80" Type="http://schemas.openxmlformats.org/officeDocument/2006/relationships/slide" Target="slides/slide24.xml"/><Relationship Id="rId85" Type="http://schemas.openxmlformats.org/officeDocument/2006/relationships/slide" Target="slides/slide29.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slide" Target="slides/slide3.xml"/><Relationship Id="rId103" Type="http://schemas.openxmlformats.org/officeDocument/2006/relationships/slide" Target="slides/slide47.xml"/><Relationship Id="rId108" Type="http://schemas.openxmlformats.org/officeDocument/2006/relationships/slide" Target="slides/slide52.xml"/><Relationship Id="rId124" Type="http://schemas.openxmlformats.org/officeDocument/2006/relationships/slide" Target="slides/slide68.xml"/><Relationship Id="rId129" Type="http://schemas.openxmlformats.org/officeDocument/2006/relationships/notesMaster" Target="notesMasters/notesMaster1.xml"/><Relationship Id="rId54" Type="http://schemas.openxmlformats.org/officeDocument/2006/relationships/customXml" Target="../customXml/item54.xml"/><Relationship Id="rId70" Type="http://schemas.openxmlformats.org/officeDocument/2006/relationships/slide" Target="slides/slide14.xml"/><Relationship Id="rId75" Type="http://schemas.openxmlformats.org/officeDocument/2006/relationships/slide" Target="slides/slide19.xml"/><Relationship Id="rId91" Type="http://schemas.openxmlformats.org/officeDocument/2006/relationships/slide" Target="slides/slide35.xml"/><Relationship Id="rId96" Type="http://schemas.openxmlformats.org/officeDocument/2006/relationships/slide" Target="slides/slide40.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slide" Target="slides/slide58.xml"/><Relationship Id="rId119" Type="http://schemas.openxmlformats.org/officeDocument/2006/relationships/slide" Target="slides/slide63.xml"/><Relationship Id="rId44" Type="http://schemas.openxmlformats.org/officeDocument/2006/relationships/customXml" Target="../customXml/item44.xml"/><Relationship Id="rId60" Type="http://schemas.openxmlformats.org/officeDocument/2006/relationships/slide" Target="slides/slide4.xml"/><Relationship Id="rId65" Type="http://schemas.openxmlformats.org/officeDocument/2006/relationships/slide" Target="slides/slide9.xml"/><Relationship Id="rId81" Type="http://schemas.openxmlformats.org/officeDocument/2006/relationships/slide" Target="slides/slide25.xml"/><Relationship Id="rId86" Type="http://schemas.openxmlformats.org/officeDocument/2006/relationships/slide" Target="slides/slide30.xml"/><Relationship Id="rId130" Type="http://schemas.openxmlformats.org/officeDocument/2006/relationships/handoutMaster" Target="handoutMasters/handoutMaster1.xml"/><Relationship Id="rId135" Type="http://schemas.openxmlformats.org/officeDocument/2006/relationships/tableStyles" Target="tableStyle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53.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20.xml"/><Relationship Id="rId97" Type="http://schemas.openxmlformats.org/officeDocument/2006/relationships/slide" Target="slides/slide41.xml"/><Relationship Id="rId104" Type="http://schemas.openxmlformats.org/officeDocument/2006/relationships/slide" Target="slides/slide48.xml"/><Relationship Id="rId120" Type="http://schemas.openxmlformats.org/officeDocument/2006/relationships/slide" Target="slides/slide64.xml"/><Relationship Id="rId125" Type="http://schemas.openxmlformats.org/officeDocument/2006/relationships/slide" Target="slides/slide69.xml"/><Relationship Id="rId7" Type="http://schemas.openxmlformats.org/officeDocument/2006/relationships/customXml" Target="../customXml/item7.xml"/><Relationship Id="rId71" Type="http://schemas.openxmlformats.org/officeDocument/2006/relationships/slide" Target="slides/slide15.xml"/><Relationship Id="rId92" Type="http://schemas.openxmlformats.org/officeDocument/2006/relationships/slide" Target="slides/slide36.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slide" Target="slides/slide10.xml"/><Relationship Id="rId87" Type="http://schemas.openxmlformats.org/officeDocument/2006/relationships/slide" Target="slides/slide31.xml"/><Relationship Id="rId110" Type="http://schemas.openxmlformats.org/officeDocument/2006/relationships/slide" Target="slides/slide54.xml"/><Relationship Id="rId115" Type="http://schemas.openxmlformats.org/officeDocument/2006/relationships/slide" Target="slides/slide59.xml"/><Relationship Id="rId131" Type="http://schemas.openxmlformats.org/officeDocument/2006/relationships/commentAuthors" Target="commentAuthors.xml"/><Relationship Id="rId61" Type="http://schemas.openxmlformats.org/officeDocument/2006/relationships/slide" Target="slides/slide5.xml"/><Relationship Id="rId82" Type="http://schemas.openxmlformats.org/officeDocument/2006/relationships/slide" Target="slides/slide26.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slideMaster" Target="slideMasters/slideMaster1.xml"/><Relationship Id="rId77" Type="http://schemas.openxmlformats.org/officeDocument/2006/relationships/slide" Target="slides/slide21.xml"/><Relationship Id="rId100" Type="http://schemas.openxmlformats.org/officeDocument/2006/relationships/slide" Target="slides/slide44.xml"/><Relationship Id="rId105" Type="http://schemas.openxmlformats.org/officeDocument/2006/relationships/slide" Target="slides/slide49.xml"/><Relationship Id="rId126" Type="http://schemas.openxmlformats.org/officeDocument/2006/relationships/slide" Target="slides/slide70.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16.xml"/><Relationship Id="rId93" Type="http://schemas.openxmlformats.org/officeDocument/2006/relationships/slide" Target="slides/slide37.xml"/><Relationship Id="rId98" Type="http://schemas.openxmlformats.org/officeDocument/2006/relationships/slide" Target="slides/slide42.xml"/><Relationship Id="rId121" Type="http://schemas.openxmlformats.org/officeDocument/2006/relationships/slide" Target="slides/slide65.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slide" Target="slides/slide11.xml"/><Relationship Id="rId116" Type="http://schemas.openxmlformats.org/officeDocument/2006/relationships/slide" Target="slides/slide60.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slide" Target="slides/slide6.xml"/><Relationship Id="rId83" Type="http://schemas.openxmlformats.org/officeDocument/2006/relationships/slide" Target="slides/slide27.xml"/><Relationship Id="rId88" Type="http://schemas.openxmlformats.org/officeDocument/2006/relationships/slide" Target="slides/slide32.xml"/><Relationship Id="rId111" Type="http://schemas.openxmlformats.org/officeDocument/2006/relationships/slide" Target="slides/slide55.xml"/><Relationship Id="rId132" Type="http://schemas.openxmlformats.org/officeDocument/2006/relationships/presProps" Target="presProps.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slide" Target="slides/slide1.xml"/><Relationship Id="rId106" Type="http://schemas.openxmlformats.org/officeDocument/2006/relationships/slide" Target="slides/slide50.xml"/><Relationship Id="rId127" Type="http://schemas.openxmlformats.org/officeDocument/2006/relationships/slide" Target="slides/slide71.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slide" Target="slides/slide17.xml"/><Relationship Id="rId78" Type="http://schemas.openxmlformats.org/officeDocument/2006/relationships/slide" Target="slides/slide22.xml"/><Relationship Id="rId94" Type="http://schemas.openxmlformats.org/officeDocument/2006/relationships/slide" Target="slides/slide38.xml"/><Relationship Id="rId99" Type="http://schemas.openxmlformats.org/officeDocument/2006/relationships/slide" Target="slides/slide43.xml"/><Relationship Id="rId101" Type="http://schemas.openxmlformats.org/officeDocument/2006/relationships/slide" Target="slides/slide45.xml"/><Relationship Id="rId122" Type="http://schemas.openxmlformats.org/officeDocument/2006/relationships/slide" Target="slides/slide66.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customXml" Target="../customXml/item47.xml"/><Relationship Id="rId68" Type="http://schemas.openxmlformats.org/officeDocument/2006/relationships/slide" Target="slides/slide12.xml"/><Relationship Id="rId89" Type="http://schemas.openxmlformats.org/officeDocument/2006/relationships/slide" Target="slides/slide33.xml"/><Relationship Id="rId112" Type="http://schemas.openxmlformats.org/officeDocument/2006/relationships/slide" Target="slides/slide56.xml"/><Relationship Id="rId133"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17.png"/></Relationships>
</file>

<file path=ppt/diagrams/_rels/data10.xml.rels><?xml version="1.0" encoding="UTF-8" standalone="yes"?>
<Relationships xmlns="http://schemas.openxmlformats.org/package/2006/relationships"><Relationship Id="rId1" Type="http://schemas.openxmlformats.org/officeDocument/2006/relationships/image" Target="../media/image21.png"/></Relationships>
</file>

<file path=ppt/diagrams/_rels/data11.xml.rels><?xml version="1.0" encoding="UTF-8" standalone="yes"?>
<Relationships xmlns="http://schemas.openxmlformats.org/package/2006/relationships"><Relationship Id="rId1" Type="http://schemas.openxmlformats.org/officeDocument/2006/relationships/image" Target="../media/image17.png"/></Relationships>
</file>

<file path=ppt/diagrams/_rels/data12.xml.rels><?xml version="1.0" encoding="UTF-8" standalone="yes"?>
<Relationships xmlns="http://schemas.openxmlformats.org/package/2006/relationships"><Relationship Id="rId1" Type="http://schemas.openxmlformats.org/officeDocument/2006/relationships/image" Target="../media/image18.png"/></Relationships>
</file>

<file path=ppt/diagrams/_rels/data13.xml.rels><?xml version="1.0" encoding="UTF-8" standalone="yes"?>
<Relationships xmlns="http://schemas.openxmlformats.org/package/2006/relationships"><Relationship Id="rId1" Type="http://schemas.openxmlformats.org/officeDocument/2006/relationships/image" Target="../media/image19.png"/></Relationships>
</file>

<file path=ppt/diagrams/_rels/data14.xml.rels><?xml version="1.0" encoding="UTF-8" standalone="yes"?>
<Relationships xmlns="http://schemas.openxmlformats.org/package/2006/relationships"><Relationship Id="rId1" Type="http://schemas.openxmlformats.org/officeDocument/2006/relationships/image" Target="../media/image20.png"/></Relationships>
</file>

<file path=ppt/diagrams/_rels/data15.xml.rels><?xml version="1.0" encoding="UTF-8" standalone="yes"?>
<Relationships xmlns="http://schemas.openxmlformats.org/package/2006/relationships"><Relationship Id="rId1" Type="http://schemas.openxmlformats.org/officeDocument/2006/relationships/image" Target="../media/image21.png"/></Relationships>
</file>

<file path=ppt/diagrams/_rels/data16.xml.rels><?xml version="1.0" encoding="UTF-8" standalone="yes"?>
<Relationships xmlns="http://schemas.openxmlformats.org/package/2006/relationships"><Relationship Id="rId1" Type="http://schemas.openxmlformats.org/officeDocument/2006/relationships/image" Target="../media/image17.png"/></Relationships>
</file>

<file path=ppt/diagrams/_rels/data17.xml.rels><?xml version="1.0" encoding="UTF-8" standalone="yes"?>
<Relationships xmlns="http://schemas.openxmlformats.org/package/2006/relationships"><Relationship Id="rId1" Type="http://schemas.openxmlformats.org/officeDocument/2006/relationships/image" Target="../media/image18.png"/></Relationships>
</file>

<file path=ppt/diagrams/_rels/data18.xml.rels><?xml version="1.0" encoding="UTF-8" standalone="yes"?>
<Relationships xmlns="http://schemas.openxmlformats.org/package/2006/relationships"><Relationship Id="rId1" Type="http://schemas.openxmlformats.org/officeDocument/2006/relationships/image" Target="../media/image19.png"/></Relationships>
</file>

<file path=ppt/diagrams/_rels/data19.xml.rels><?xml version="1.0" encoding="UTF-8" standalone="yes"?>
<Relationships xmlns="http://schemas.openxmlformats.org/package/2006/relationships"><Relationship Id="rId1" Type="http://schemas.openxmlformats.org/officeDocument/2006/relationships/image" Target="../media/image20.png"/></Relationships>
</file>

<file path=ppt/diagrams/_rels/data2.xml.rels><?xml version="1.0" encoding="UTF-8" standalone="yes"?>
<Relationships xmlns="http://schemas.openxmlformats.org/package/2006/relationships"><Relationship Id="rId1" Type="http://schemas.openxmlformats.org/officeDocument/2006/relationships/image" Target="../media/image18.png"/></Relationships>
</file>

<file path=ppt/diagrams/_rels/data20.xml.rels><?xml version="1.0" encoding="UTF-8" standalone="yes"?>
<Relationships xmlns="http://schemas.openxmlformats.org/package/2006/relationships"><Relationship Id="rId1" Type="http://schemas.openxmlformats.org/officeDocument/2006/relationships/image" Target="../media/image21.png"/></Relationships>
</file>

<file path=ppt/diagrams/_rels/data21.xml.rels><?xml version="1.0" encoding="UTF-8" standalone="yes"?>
<Relationships xmlns="http://schemas.openxmlformats.org/package/2006/relationships"><Relationship Id="rId1" Type="http://schemas.openxmlformats.org/officeDocument/2006/relationships/image" Target="../media/image17.png"/></Relationships>
</file>

<file path=ppt/diagrams/_rels/data22.xml.rels><?xml version="1.0" encoding="UTF-8" standalone="yes"?>
<Relationships xmlns="http://schemas.openxmlformats.org/package/2006/relationships"><Relationship Id="rId1" Type="http://schemas.openxmlformats.org/officeDocument/2006/relationships/image" Target="../media/image18.png"/></Relationships>
</file>

<file path=ppt/diagrams/_rels/data23.xml.rels><?xml version="1.0" encoding="UTF-8" standalone="yes"?>
<Relationships xmlns="http://schemas.openxmlformats.org/package/2006/relationships"><Relationship Id="rId1" Type="http://schemas.openxmlformats.org/officeDocument/2006/relationships/image" Target="../media/image19.png"/></Relationships>
</file>

<file path=ppt/diagrams/_rels/data24.xml.rels><?xml version="1.0" encoding="UTF-8" standalone="yes"?>
<Relationships xmlns="http://schemas.openxmlformats.org/package/2006/relationships"><Relationship Id="rId1" Type="http://schemas.openxmlformats.org/officeDocument/2006/relationships/image" Target="../media/image20.png"/></Relationships>
</file>

<file path=ppt/diagrams/_rels/data25.xml.rels><?xml version="1.0" encoding="UTF-8" standalone="yes"?>
<Relationships xmlns="http://schemas.openxmlformats.org/package/2006/relationships"><Relationship Id="rId1" Type="http://schemas.openxmlformats.org/officeDocument/2006/relationships/image" Target="../media/image21.png"/></Relationships>
</file>

<file path=ppt/diagrams/_rels/data26.xml.rels><?xml version="1.0" encoding="UTF-8" standalone="yes"?>
<Relationships xmlns="http://schemas.openxmlformats.org/package/2006/relationships"><Relationship Id="rId1" Type="http://schemas.openxmlformats.org/officeDocument/2006/relationships/image" Target="../media/image17.png"/></Relationships>
</file>

<file path=ppt/diagrams/_rels/data27.xml.rels><?xml version="1.0" encoding="UTF-8" standalone="yes"?>
<Relationships xmlns="http://schemas.openxmlformats.org/package/2006/relationships"><Relationship Id="rId1" Type="http://schemas.openxmlformats.org/officeDocument/2006/relationships/image" Target="../media/image18.png"/></Relationships>
</file>

<file path=ppt/diagrams/_rels/data28.xml.rels><?xml version="1.0" encoding="UTF-8" standalone="yes"?>
<Relationships xmlns="http://schemas.openxmlformats.org/package/2006/relationships"><Relationship Id="rId1" Type="http://schemas.openxmlformats.org/officeDocument/2006/relationships/image" Target="../media/image19.png"/></Relationships>
</file>

<file path=ppt/diagrams/_rels/data29.xml.rels><?xml version="1.0" encoding="UTF-8" standalone="yes"?>
<Relationships xmlns="http://schemas.openxmlformats.org/package/2006/relationships"><Relationship Id="rId1" Type="http://schemas.openxmlformats.org/officeDocument/2006/relationships/image" Target="../media/image20.png"/></Relationships>
</file>

<file path=ppt/diagrams/_rels/data3.xml.rels><?xml version="1.0" encoding="UTF-8" standalone="yes"?>
<Relationships xmlns="http://schemas.openxmlformats.org/package/2006/relationships"><Relationship Id="rId1" Type="http://schemas.openxmlformats.org/officeDocument/2006/relationships/image" Target="../media/image19.png"/></Relationships>
</file>

<file path=ppt/diagrams/_rels/data30.xml.rels><?xml version="1.0" encoding="UTF-8" standalone="yes"?>
<Relationships xmlns="http://schemas.openxmlformats.org/package/2006/relationships"><Relationship Id="rId1" Type="http://schemas.openxmlformats.org/officeDocument/2006/relationships/image" Target="../media/image21.png"/></Relationships>
</file>

<file path=ppt/diagrams/_rels/data31.xml.rels><?xml version="1.0" encoding="UTF-8" standalone="yes"?>
<Relationships xmlns="http://schemas.openxmlformats.org/package/2006/relationships"><Relationship Id="rId1" Type="http://schemas.openxmlformats.org/officeDocument/2006/relationships/image" Target="../media/image17.png"/></Relationships>
</file>

<file path=ppt/diagrams/_rels/data32.xml.rels><?xml version="1.0" encoding="UTF-8" standalone="yes"?>
<Relationships xmlns="http://schemas.openxmlformats.org/package/2006/relationships"><Relationship Id="rId1" Type="http://schemas.openxmlformats.org/officeDocument/2006/relationships/image" Target="../media/image18.png"/></Relationships>
</file>

<file path=ppt/diagrams/_rels/data33.xml.rels><?xml version="1.0" encoding="UTF-8" standalone="yes"?>
<Relationships xmlns="http://schemas.openxmlformats.org/package/2006/relationships"><Relationship Id="rId1" Type="http://schemas.openxmlformats.org/officeDocument/2006/relationships/image" Target="../media/image19.png"/></Relationships>
</file>

<file path=ppt/diagrams/_rels/data34.xml.rels><?xml version="1.0" encoding="UTF-8" standalone="yes"?>
<Relationships xmlns="http://schemas.openxmlformats.org/package/2006/relationships"><Relationship Id="rId1" Type="http://schemas.openxmlformats.org/officeDocument/2006/relationships/image" Target="../media/image20.png"/></Relationships>
</file>

<file path=ppt/diagrams/_rels/data35.xml.rels><?xml version="1.0" encoding="UTF-8" standalone="yes"?>
<Relationships xmlns="http://schemas.openxmlformats.org/package/2006/relationships"><Relationship Id="rId1" Type="http://schemas.openxmlformats.org/officeDocument/2006/relationships/image" Target="../media/image21.png"/></Relationships>
</file>

<file path=ppt/diagrams/_rels/data4.xml.rels><?xml version="1.0" encoding="UTF-8" standalone="yes"?>
<Relationships xmlns="http://schemas.openxmlformats.org/package/2006/relationships"><Relationship Id="rId1" Type="http://schemas.openxmlformats.org/officeDocument/2006/relationships/image" Target="../media/image20.png"/></Relationships>
</file>

<file path=ppt/diagrams/_rels/data5.xml.rels><?xml version="1.0" encoding="UTF-8" standalone="yes"?>
<Relationships xmlns="http://schemas.openxmlformats.org/package/2006/relationships"><Relationship Id="rId1" Type="http://schemas.openxmlformats.org/officeDocument/2006/relationships/image" Target="../media/image21.png"/></Relationships>
</file>

<file path=ppt/diagrams/_rels/data6.xml.rels><?xml version="1.0" encoding="UTF-8" standalone="yes"?>
<Relationships xmlns="http://schemas.openxmlformats.org/package/2006/relationships"><Relationship Id="rId1" Type="http://schemas.openxmlformats.org/officeDocument/2006/relationships/image" Target="../media/image17.png"/></Relationships>
</file>

<file path=ppt/diagrams/_rels/data7.xml.rels><?xml version="1.0" encoding="UTF-8" standalone="yes"?>
<Relationships xmlns="http://schemas.openxmlformats.org/package/2006/relationships"><Relationship Id="rId1" Type="http://schemas.openxmlformats.org/officeDocument/2006/relationships/image" Target="../media/image18.png"/></Relationships>
</file>

<file path=ppt/diagrams/_rels/data8.xml.rels><?xml version="1.0" encoding="UTF-8" standalone="yes"?>
<Relationships xmlns="http://schemas.openxmlformats.org/package/2006/relationships"><Relationship Id="rId1" Type="http://schemas.openxmlformats.org/officeDocument/2006/relationships/image" Target="../media/image19.png"/></Relationships>
</file>

<file path=ppt/diagrams/_rels/data9.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15.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17.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19.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20.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21.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22.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23.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24.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25.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26.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27.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28.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29.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3.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30.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31.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32.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33.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34.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35.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4.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5.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6.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7.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8.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9.xml.rels><?xml version="1.0" encoding="UTF-8" standalone="yes"?>
<Relationships xmlns="http://schemas.openxmlformats.org/package/2006/relationships"><Relationship Id="rId1"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593CCD-F4BB-483B-9DB2-BBF976E72C8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09BE6551-9ED7-4489-91AE-BBC9EBD5F3F2}">
      <dgm:prSet phldrT="[Text]"/>
      <dgm:spPr/>
      <dgm:t>
        <a:bodyPr/>
        <a:lstStyle/>
        <a:p>
          <a:r>
            <a:rPr lang="nb-NO"/>
            <a:t> </a:t>
          </a:r>
          <a:endParaRPr lang="en-GB"/>
        </a:p>
      </dgm:t>
    </dgm:pt>
    <dgm:pt modelId="{BD73E5FE-DD84-4186-8421-7A1DD55C38E0}" type="sibTrans" cxnId="{3163D878-5F3F-4DE4-A2EE-59AE184B1CA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24F2C92-5053-4AD9-AD33-412DE433202F}" type="parTrans" cxnId="{3163D878-5F3F-4DE4-A2EE-59AE184B1CAB}">
      <dgm:prSet/>
      <dgm:spPr/>
      <dgm:t>
        <a:bodyPr/>
        <a:lstStyle/>
        <a:p>
          <a:endParaRPr lang="en-GB"/>
        </a:p>
      </dgm:t>
    </dgm:pt>
    <dgm:pt modelId="{495F538F-DBAF-492C-91E8-86BBE5CBEC1E}" type="pres">
      <dgm:prSet presAssocID="{33593CCD-F4BB-483B-9DB2-BBF976E72C87}" presName="Name0" presStyleCnt="0">
        <dgm:presLayoutVars>
          <dgm:chMax val="7"/>
          <dgm:chPref val="7"/>
          <dgm:dir/>
        </dgm:presLayoutVars>
      </dgm:prSet>
      <dgm:spPr/>
    </dgm:pt>
    <dgm:pt modelId="{B2D5EAE1-E0F2-41B5-9F0E-609622ADB730}" type="pres">
      <dgm:prSet presAssocID="{33593CCD-F4BB-483B-9DB2-BBF976E72C87}" presName="Name1" presStyleCnt="0"/>
      <dgm:spPr/>
    </dgm:pt>
    <dgm:pt modelId="{CEA81BA0-4775-4DF0-B9F7-E2715DD42FD6}" type="pres">
      <dgm:prSet presAssocID="{BD73E5FE-DD84-4186-8421-7A1DD55C38E0}" presName="picture_1" presStyleCnt="0"/>
      <dgm:spPr/>
    </dgm:pt>
    <dgm:pt modelId="{EB1B1878-3229-439F-8B4F-BB07DADE8EA7}" type="pres">
      <dgm:prSet presAssocID="{BD73E5FE-DD84-4186-8421-7A1DD55C38E0}" presName="pictureRepeatNode" presStyleLbl="alignImgPlace1" presStyleIdx="0" presStyleCnt="1" custScaleX="200000" custScaleY="197031" custLinFactX="-209051" custLinFactY="-63940" custLinFactNeighborX="-300000" custLinFactNeighborY="-100000"/>
      <dgm:spPr/>
    </dgm:pt>
    <dgm:pt modelId="{A1FC61A3-F195-44DF-9321-90208F096BB3}" type="pres">
      <dgm:prSet presAssocID="{09BE6551-9ED7-4489-91AE-BBC9EBD5F3F2}" presName="text_1" presStyleLbl="node1" presStyleIdx="0" presStyleCnt="0">
        <dgm:presLayoutVars>
          <dgm:bulletEnabled val="1"/>
        </dgm:presLayoutVars>
      </dgm:prSet>
      <dgm:spPr/>
    </dgm:pt>
  </dgm:ptLst>
  <dgm:cxnLst>
    <dgm:cxn modelId="{3163D878-5F3F-4DE4-A2EE-59AE184B1CAB}" srcId="{33593CCD-F4BB-483B-9DB2-BBF976E72C87}" destId="{09BE6551-9ED7-4489-91AE-BBC9EBD5F3F2}" srcOrd="0" destOrd="0" parTransId="{624F2C92-5053-4AD9-AD33-412DE433202F}" sibTransId="{BD73E5FE-DD84-4186-8421-7A1DD55C38E0}"/>
    <dgm:cxn modelId="{FB05BE59-7DCF-4B9C-ACC3-4822E0522CFA}" type="presOf" srcId="{33593CCD-F4BB-483B-9DB2-BBF976E72C87}" destId="{495F538F-DBAF-492C-91E8-86BBE5CBEC1E}" srcOrd="0" destOrd="0" presId="urn:microsoft.com/office/officeart/2008/layout/CircularPictureCallout"/>
    <dgm:cxn modelId="{8376D5B0-8647-477D-A7BD-CE3465CF8ABA}" type="presOf" srcId="{09BE6551-9ED7-4489-91AE-BBC9EBD5F3F2}" destId="{A1FC61A3-F195-44DF-9321-90208F096BB3}" srcOrd="0" destOrd="0" presId="urn:microsoft.com/office/officeart/2008/layout/CircularPictureCallout"/>
    <dgm:cxn modelId="{77DE66FD-93E3-44BC-9114-D89050EABD7A}" type="presOf" srcId="{BD73E5FE-DD84-4186-8421-7A1DD55C38E0}" destId="{EB1B1878-3229-439F-8B4F-BB07DADE8EA7}" srcOrd="0" destOrd="0" presId="urn:microsoft.com/office/officeart/2008/layout/CircularPictureCallout"/>
    <dgm:cxn modelId="{282507FC-48E0-4510-97DD-78DB5A6469A2}" type="presParOf" srcId="{495F538F-DBAF-492C-91E8-86BBE5CBEC1E}" destId="{B2D5EAE1-E0F2-41B5-9F0E-609622ADB730}" srcOrd="0" destOrd="0" presId="urn:microsoft.com/office/officeart/2008/layout/CircularPictureCallout"/>
    <dgm:cxn modelId="{DB08BB9D-A715-450B-93E2-C2039BC4BC7C}" type="presParOf" srcId="{B2D5EAE1-E0F2-41B5-9F0E-609622ADB730}" destId="{CEA81BA0-4775-4DF0-B9F7-E2715DD42FD6}" srcOrd="0" destOrd="0" presId="urn:microsoft.com/office/officeart/2008/layout/CircularPictureCallout"/>
    <dgm:cxn modelId="{B4811E8C-0BA0-4008-BE30-546D773DE669}" type="presParOf" srcId="{CEA81BA0-4775-4DF0-B9F7-E2715DD42FD6}" destId="{EB1B1878-3229-439F-8B4F-BB07DADE8EA7}" srcOrd="0" destOrd="0" presId="urn:microsoft.com/office/officeart/2008/layout/CircularPictureCallout"/>
    <dgm:cxn modelId="{ABCA9844-B7B2-4F00-A6B4-08D9F7A1DAC1}" type="presParOf" srcId="{B2D5EAE1-E0F2-41B5-9F0E-609622ADB730}" destId="{A1FC61A3-F195-44DF-9321-90208F096BB3}"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a:p>
        <a:p>
          <a:endParaRPr lang="en-GB"/>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9746F819-A4DC-41B7-B13D-BD1325618925}" type="presOf" srcId="{C0281889-47E3-4FCF-B048-44D1E229A3C4}" destId="{46D36D89-423D-4446-B477-AB475692CC3D}" srcOrd="0" destOrd="0" presId="urn:microsoft.com/office/officeart/2008/layout/CircularPictureCallout"/>
    <dgm:cxn modelId="{7DC65B70-2D64-4715-BF61-2913EA3A179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512EBAF-0FF9-4C51-9851-DF1196B238D0}" type="presOf" srcId="{46AB99D6-83BC-4C8D-8A5C-033EDB4E386F}" destId="{79D7CEDB-8104-4451-ACE4-9C54728C8F31}" srcOrd="0" destOrd="0" presId="urn:microsoft.com/office/officeart/2008/layout/CircularPictureCallout"/>
    <dgm:cxn modelId="{39923E17-9AC9-4635-9B6A-F508626EEBE7}" type="presParOf" srcId="{62FCCB03-E374-451D-98F2-5D828F934070}" destId="{8ADE9732-7F45-49AD-A367-88683D9353B9}" srcOrd="0" destOrd="0" presId="urn:microsoft.com/office/officeart/2008/layout/CircularPictureCallout"/>
    <dgm:cxn modelId="{874595E2-EA0D-4361-91CE-E7020B71C6B2}" type="presParOf" srcId="{8ADE9732-7F45-49AD-A367-88683D9353B9}" destId="{FC274685-C9F5-4094-86C4-B75E27DE907C}" srcOrd="0" destOrd="0" presId="urn:microsoft.com/office/officeart/2008/layout/CircularPictureCallout"/>
    <dgm:cxn modelId="{4EE65FA2-7A9F-4E22-9626-D539EFC884BD}" type="presParOf" srcId="{FC274685-C9F5-4094-86C4-B75E27DE907C}" destId="{46D36D89-423D-4446-B477-AB475692CC3D}" srcOrd="0" destOrd="0" presId="urn:microsoft.com/office/officeart/2008/layout/CircularPictureCallout"/>
    <dgm:cxn modelId="{B2B0ADFB-5D0E-4ED4-81A8-AE4EF8DB9C01}"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a:t> </a:t>
          </a:r>
          <a:endParaRPr lang="en-GB"/>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4D8EA34E-6005-4746-85C1-378CC704D1CE}" type="presOf" srcId="{9830AC34-8BEB-44A5-B545-497E7C2B9546}" destId="{7B7E01F2-483A-4155-B3BF-14C3DB5E76A6}" srcOrd="0" destOrd="0" presId="urn:microsoft.com/office/officeart/2008/layout/CircularPictureCallout"/>
    <dgm:cxn modelId="{49BDD995-6CFB-4DF1-AE7B-B7137B92E341}"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7DB82C7-5956-468F-96B9-93CD7291C3A2}" type="presOf" srcId="{CE7E0F03-BAEE-4A08-BFB5-9B8E63E586FF}" destId="{051F52C1-6139-409E-8641-EB8734128EA4}" srcOrd="0" destOrd="0" presId="urn:microsoft.com/office/officeart/2008/layout/CircularPictureCallout"/>
    <dgm:cxn modelId="{E1DE3321-34BC-4D07-A15B-55B38F84E757}" type="presParOf" srcId="{051F52C1-6139-409E-8641-EB8734128EA4}" destId="{89DA9132-4571-4405-8C90-186411EA8AD8}" srcOrd="0" destOrd="0" presId="urn:microsoft.com/office/officeart/2008/layout/CircularPictureCallout"/>
    <dgm:cxn modelId="{576D3DF0-B543-4AAB-AC53-408AEC404F48}" type="presParOf" srcId="{89DA9132-4571-4405-8C90-186411EA8AD8}" destId="{04D635B6-8F99-42A1-AE01-BA1F581CA3CC}" srcOrd="0" destOrd="0" presId="urn:microsoft.com/office/officeart/2008/layout/CircularPictureCallout"/>
    <dgm:cxn modelId="{7EB31CE9-840B-4C11-959D-25E811FD3CCB}" type="presParOf" srcId="{04D635B6-8F99-42A1-AE01-BA1F581CA3CC}" destId="{306AFE9D-CCA1-4A93-9691-FC978F9CE9A1}" srcOrd="0" destOrd="0" presId="urn:microsoft.com/office/officeart/2008/layout/CircularPictureCallout"/>
    <dgm:cxn modelId="{59340CE1-7A7C-4FB5-99F7-BFBA044D69B7}"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a:t> </a:t>
          </a:r>
          <a:endParaRPr lang="en-GB"/>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A46D13C4-3556-4A39-B28D-358A1EF7229F}" type="presOf" srcId="{471EA7B6-4D84-4F6D-818A-CE146920DA27}" destId="{F65DC68E-F7A5-4F7E-9236-6CA8F3ACDF82}" srcOrd="0" destOrd="0" presId="urn:microsoft.com/office/officeart/2008/layout/CircularPictureCallout"/>
    <dgm:cxn modelId="{2169D7C8-914A-4BF4-8A51-7BDCA77C51A1}"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09E7F7E4-60A9-441D-A601-ADA2D00F54CE}" type="presOf" srcId="{F751C726-06BB-459F-8B88-45E00F7906DC}" destId="{B90A6B99-15DE-4F71-BD33-9274A6D58730}" srcOrd="0" destOrd="0" presId="urn:microsoft.com/office/officeart/2008/layout/CircularPictureCallout"/>
    <dgm:cxn modelId="{F1507464-1F0A-40BA-843B-87DA1D10ACAB}" type="presParOf" srcId="{B90A6B99-15DE-4F71-BD33-9274A6D58730}" destId="{EA1AC1E5-CFBF-4BBA-AE64-805ACE736B05}" srcOrd="0" destOrd="0" presId="urn:microsoft.com/office/officeart/2008/layout/CircularPictureCallout"/>
    <dgm:cxn modelId="{B62AD781-9495-4568-9F81-431181D144B8}" type="presParOf" srcId="{EA1AC1E5-CFBF-4BBA-AE64-805ACE736B05}" destId="{56BC542D-8DBB-46FD-A041-B4B308B06E2A}" srcOrd="0" destOrd="0" presId="urn:microsoft.com/office/officeart/2008/layout/CircularPictureCallout"/>
    <dgm:cxn modelId="{1804BE1D-5855-43A4-935C-D9054776D2C3}" type="presParOf" srcId="{56BC542D-8DBB-46FD-A041-B4B308B06E2A}" destId="{F65DC68E-F7A5-4F7E-9236-6CA8F3ACDF82}" srcOrd="0" destOrd="0" presId="urn:microsoft.com/office/officeart/2008/layout/CircularPictureCallout"/>
    <dgm:cxn modelId="{748427B8-36DA-44D2-8A93-BEE916BF60B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a:t> </a:t>
          </a:r>
          <a:endParaRPr lang="en-GB"/>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EEEBDA69-C9A1-4BAD-BA61-DBAF0D024AE4}" type="presOf" srcId="{0EBD0570-87DE-48D4-9B05-D47A4E390D1E}" destId="{D4EFBD8C-1BD9-44D3-91C2-8814CE1EF1E9}" srcOrd="0" destOrd="0" presId="urn:microsoft.com/office/officeart/2008/layout/CircularPictureCallout"/>
    <dgm:cxn modelId="{B2D84B52-457C-4692-AACE-A5DA2B4C9A9C}" type="presOf" srcId="{B5C0B2FB-77D1-43B5-AC47-EBF6D31315F6}" destId="{6AE5439B-8436-4FD1-9635-8BAA6EB19DEE}" srcOrd="0" destOrd="0" presId="urn:microsoft.com/office/officeart/2008/layout/CircularPictureCallout"/>
    <dgm:cxn modelId="{316DF5EF-F3AF-4F1A-BF02-3754F6141F5B}" type="presOf" srcId="{918E8141-8B4B-4731-A817-C6B047531EC7}" destId="{94406756-AAED-4952-B734-D5E78ADCB029}" srcOrd="0" destOrd="0" presId="urn:microsoft.com/office/officeart/2008/layout/CircularPictureCallout"/>
    <dgm:cxn modelId="{E98E189A-4C57-421C-A2C7-BC27A1E93757}" type="presParOf" srcId="{6AE5439B-8436-4FD1-9635-8BAA6EB19DEE}" destId="{950978B9-0511-427D-B2E7-7C3DFC12B3BA}" srcOrd="0" destOrd="0" presId="urn:microsoft.com/office/officeart/2008/layout/CircularPictureCallout"/>
    <dgm:cxn modelId="{8C2C0190-86B8-4D6E-B03F-7AF33E0757BB}" type="presParOf" srcId="{950978B9-0511-427D-B2E7-7C3DFC12B3BA}" destId="{B2605915-65ED-4D21-8E6E-6CA0E33282E5}" srcOrd="0" destOrd="0" presId="urn:microsoft.com/office/officeart/2008/layout/CircularPictureCallout"/>
    <dgm:cxn modelId="{8DE056A3-E112-405C-A31B-DE96A312A9E1}" type="presParOf" srcId="{B2605915-65ED-4D21-8E6E-6CA0E33282E5}" destId="{D4EFBD8C-1BD9-44D3-91C2-8814CE1EF1E9}" srcOrd="0" destOrd="0" presId="urn:microsoft.com/office/officeart/2008/layout/CircularPictureCallout"/>
    <dgm:cxn modelId="{338FC5CD-B168-4858-BF8D-378D1C4C820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B1878-3229-439F-8B4F-BB07DADE8EA7}">
      <dsp:nvSpPr>
        <dsp:cNvPr id="0" name=""/>
        <dsp:cNvSpPr/>
      </dsp:nvSpPr>
      <dsp:spPr>
        <a:xfrm>
          <a:off x="0" y="0"/>
          <a:ext cx="244656" cy="2410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C61A3-F195-44DF-9321-90208F096BB3}">
      <dsp:nvSpPr>
        <dsp:cNvPr id="0" name=""/>
        <dsp:cNvSpPr/>
      </dsp:nvSpPr>
      <dsp:spPr>
        <a:xfrm>
          <a:off x="83183" y="126120"/>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26120"/>
        <a:ext cx="78289" cy="403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7" y="200706"/>
          <a:ext cx="709290" cy="7092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942" y="566837"/>
          <a:ext cx="237121" cy="1222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a:p>
        <a:p>
          <a:pPr marL="0" lvl="0" indent="0" algn="ctr" defTabSz="222250">
            <a:lnSpc>
              <a:spcPct val="90000"/>
            </a:lnSpc>
            <a:spcBef>
              <a:spcPct val="0"/>
            </a:spcBef>
            <a:spcAft>
              <a:spcPct val="35000"/>
            </a:spcAft>
            <a:buNone/>
          </a:pPr>
          <a:endParaRPr lang="en-GB" sz="500" kern="1200"/>
        </a:p>
      </dsp:txBody>
      <dsp:txXfrm>
        <a:off x="251942" y="566837"/>
        <a:ext cx="237121" cy="1222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2467" y="63631"/>
          <a:ext cx="239721" cy="2397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83183" y="187284"/>
          <a:ext cx="78289" cy="4036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83183" y="187284"/>
        <a:ext cx="78289" cy="403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62887" y="-439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124774" y="121899"/>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1899"/>
        <a:ext cx="117434" cy="6055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62887" y="1723"/>
          <a:ext cx="241209" cy="2412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124774" y="128016"/>
          <a:ext cx="117434" cy="605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r>
            <a:rPr lang="nb-NO" sz="500" kern="1200"/>
            <a:t> </a:t>
          </a:r>
          <a:endParaRPr lang="en-GB" sz="500" kern="1200"/>
        </a:p>
      </dsp:txBody>
      <dsp:txXfrm>
        <a:off x="124774" y="128016"/>
        <a:ext cx="117434" cy="60552"/>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3/21/2023 3:58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3/21/2023 3:58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345342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3/21/2023 3:58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394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787994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09359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998524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217205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803648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986072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455545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030628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985476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906392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952099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948122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884656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775966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520900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697824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108215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362783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7770161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Concept of tokens – Different types (ID and Access tokens)</a:t>
            </a:r>
          </a:p>
          <a:p>
            <a:r>
              <a:rPr lang="en-US"/>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Private conversation between AAD and the user before you talk to the web API</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7251495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 registration</a:t>
            </a:r>
          </a:p>
          <a:p>
            <a:r>
              <a:rPr lang="en-US"/>
              <a:t>Open demo app</a:t>
            </a:r>
          </a:p>
          <a:p>
            <a:r>
              <a:rPr lang="en-US"/>
              <a:t>Go to API Permissions</a:t>
            </a:r>
          </a:p>
          <a:p>
            <a:r>
              <a:rPr lang="en-US"/>
              <a:t>Show permissions declared</a:t>
            </a:r>
          </a:p>
          <a:p>
            <a:r>
              <a:rPr lang="en-US"/>
              <a:t>Add a permission</a:t>
            </a:r>
          </a:p>
          <a:p>
            <a:r>
              <a:rPr lang="en-US"/>
              <a:t>Select Microsoft Graph</a:t>
            </a:r>
          </a:p>
          <a:p>
            <a:r>
              <a:rPr lang="en-US"/>
              <a:t>Select Delegated Permissions</a:t>
            </a:r>
          </a:p>
          <a:p>
            <a:r>
              <a:rPr lang="en-US"/>
              <a:t>Type user</a:t>
            </a:r>
          </a:p>
          <a:p>
            <a:r>
              <a:rPr lang="en-US"/>
              <a:t>Show permissions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1746996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two other reason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874769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703087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two other reason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7534560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3/21/2023 3:58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3/21/2023 3:58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14755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0306285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9854765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697824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169336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8360690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2206122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3453425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 registration</a:t>
            </a:r>
          </a:p>
          <a:p>
            <a:r>
              <a:rPr lang="en-US"/>
              <a:t>Open demo service app</a:t>
            </a:r>
          </a:p>
          <a:p>
            <a:r>
              <a:rPr lang="en-US"/>
              <a:t>Go to API Permissions</a:t>
            </a:r>
          </a:p>
          <a:p>
            <a:r>
              <a:rPr lang="en-US"/>
              <a:t>Show permissions declared</a:t>
            </a:r>
          </a:p>
          <a:p>
            <a:r>
              <a:rPr lang="en-US"/>
              <a:t>Add a permission</a:t>
            </a:r>
          </a:p>
          <a:p>
            <a:r>
              <a:rPr lang="en-US"/>
              <a:t>Select Microsoft Graph</a:t>
            </a:r>
          </a:p>
          <a:p>
            <a:r>
              <a:rPr lang="en-US"/>
              <a:t>Select Application Permissions</a:t>
            </a:r>
          </a:p>
          <a:p>
            <a:r>
              <a:rPr lang="en-US"/>
              <a:t>Type user</a:t>
            </a:r>
          </a:p>
          <a:p>
            <a:r>
              <a:rPr lang="en-US"/>
              <a:t>Show permissions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1746996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3/21/2023 3:58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62</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3/21/2023 3:58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35424182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3/21/2023 3:58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10009208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3/21/2023 3:58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3964523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3/21/2023 3:58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1076801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3/21/2023 3:58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3061152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0306285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3/21/2023 3:58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4313878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845A5CC-D3D4-4CDA-A81C-592A901CE5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63241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3/21/2023 3:58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3/21/2023 3:58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4941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985476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697824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836069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tokens – Different types (ID and Access tokens)</a:t>
            </a:r>
          </a:p>
          <a:p>
            <a:r>
              <a:rPr lang="en-US" dirty="0"/>
              <a:t>Flow of application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Private conversation between AAD and the user before you talk to the web API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3/21/2023 3:58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206122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7.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customXml" Target="../../customXml/item30.xml"/><Relationship Id="rId1" Type="http://schemas.openxmlformats.org/officeDocument/2006/relationships/customXml" Target="../../customXml/item37.xml"/><Relationship Id="rId4"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spc="0" normalizeH="0" baseline="0" noProof="0">
                <a:ln w="3175">
                  <a:noFill/>
                </a:ln>
                <a:solidFill>
                  <a:prstClr val="black"/>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spc="0" normalizeH="0" baseline="0" noProof="0">
                <a:ln w="3175">
                  <a:noFill/>
                </a:ln>
                <a:solidFill>
                  <a:prstClr val="black"/>
                </a:solidFill>
                <a:effectLst/>
                <a:uLnTx/>
                <a:uFillTx/>
                <a:latin typeface="Segoe UI Semibold"/>
                <a:ea typeface="+mn-ea"/>
                <a:cs typeface="Segoe UI" pitchFamily="34" charset="0"/>
              </a:rPr>
              <a:t>Developer training</a:t>
            </a:r>
          </a:p>
        </p:txBody>
      </p:sp>
    </p:spTree>
    <p:extLst>
      <p:ext uri="{BB962C8B-B14F-4D97-AF65-F5344CB8AC3E}">
        <p14:creationId xmlns:p14="http://schemas.microsoft.com/office/powerpoint/2010/main" val="394104242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5989913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625889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8723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28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448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5122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8755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979584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269F-3CCD-43E8-84BF-182EE4A5F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DB78B-8544-4098-B4CD-F265E99B6E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859CF-7D2E-4763-B1C4-676B9EB354CF}"/>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5BBBFC60-810B-4542-97B2-C9FF55404F33}" type="datetimeFigureOut">
              <a:rPr kumimoji="0" lang="en-US" sz="1765"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3/21/2023</a:t>
            </a:fld>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ECB681C4-5600-491B-BF4F-E5B81A9CC8B4}"/>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6BD93A1A-6F60-435C-8470-2CA6022EAB7D}"/>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804555D8-98CA-4485-9AD6-4E517E653D41}" type="slidenum">
              <a:rPr kumimoji="0" lang="en-US" sz="1765"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144376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49724456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55012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27979263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F353A-82E8-444C-88D2-CC82B28943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637075-7CCF-4874-ADD3-A1A7F25871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5B1B165-1BA3-45D3-984E-7900F02593D4}"/>
              </a:ext>
            </a:extLst>
          </p:cNvPr>
          <p:cNvSpPr>
            <a:spLocks noGrp="1"/>
          </p:cNvSpPr>
          <p:nvPr>
            <p:ph type="dt" sz="half" idx="10"/>
          </p:nvPr>
        </p:nvSpPr>
        <p:spPr/>
        <p:txBody>
          <a:bodyPr/>
          <a:lstStyle/>
          <a:p>
            <a:fld id="{FBA2761F-420F-484D-B0B3-E86238C3F7AF}" type="datetimeFigureOut">
              <a:rPr lang="en-US" smtClean="0"/>
              <a:t>3/21/2023</a:t>
            </a:fld>
            <a:endParaRPr lang="en-US"/>
          </a:p>
        </p:txBody>
      </p:sp>
      <p:sp>
        <p:nvSpPr>
          <p:cNvPr id="5" name="Footer Placeholder 4">
            <a:extLst>
              <a:ext uri="{FF2B5EF4-FFF2-40B4-BE49-F238E27FC236}">
                <a16:creationId xmlns:a16="http://schemas.microsoft.com/office/drawing/2014/main" id="{6FC0164E-2469-4BFF-8BBE-D0518ADF1B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3ADFB-77CC-4E29-88C8-3ED48BEF6059}"/>
              </a:ext>
            </a:extLst>
          </p:cNvPr>
          <p:cNvSpPr>
            <a:spLocks noGrp="1"/>
          </p:cNvSpPr>
          <p:nvPr>
            <p:ph type="sldNum" sz="quarter" idx="12"/>
          </p:nvPr>
        </p:nvSpPr>
        <p:spPr/>
        <p:txBody>
          <a:bodyPr/>
          <a:lstStyle/>
          <a:p>
            <a:fld id="{4984DEE6-306D-41A4-AE47-428E8897B29C}" type="slidenum">
              <a:rPr lang="en-US" smtClean="0"/>
              <a:t>‹#›</a:t>
            </a:fld>
            <a:endParaRPr lang="en-US"/>
          </a:p>
        </p:txBody>
      </p:sp>
    </p:spTree>
    <p:extLst>
      <p:ext uri="{BB962C8B-B14F-4D97-AF65-F5344CB8AC3E}">
        <p14:creationId xmlns:p14="http://schemas.microsoft.com/office/powerpoint/2010/main" val="36352325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de-DE"/>
              <a:t>Mastertitelformat bearbeiten</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grpSp>
        <p:nvGrpSpPr>
          <p:cNvPr id="11" name="Gruppieren 10">
            <a:extLst>
              <a:ext uri="{FF2B5EF4-FFF2-40B4-BE49-F238E27FC236}">
                <a16:creationId xmlns:a16="http://schemas.microsoft.com/office/drawing/2014/main" id="{EF7F54C7-905B-4085-ADAE-23BEB65462B3}"/>
              </a:ext>
            </a:extLst>
          </p:cNvPr>
          <p:cNvGrpSpPr/>
          <p:nvPr userDrawn="1"/>
        </p:nvGrpSpPr>
        <p:grpSpPr>
          <a:xfrm>
            <a:off x="10903384" y="6400800"/>
            <a:ext cx="1007564" cy="338555"/>
            <a:chOff x="582042" y="6267325"/>
            <a:chExt cx="1007564" cy="338555"/>
          </a:xfrm>
        </p:grpSpPr>
        <p:sp>
          <p:nvSpPr>
            <p:cNvPr id="12" name="Textfeld 11">
              <a:extLst>
                <a:ext uri="{FF2B5EF4-FFF2-40B4-BE49-F238E27FC236}">
                  <a16:creationId xmlns:a16="http://schemas.microsoft.com/office/drawing/2014/main" id="{D0AAAE02-42C3-4ADB-B404-D0A72E565C52}"/>
                </a:ext>
              </a:extLst>
            </p:cNvPr>
            <p:cNvSpPr txBox="1"/>
            <p:nvPr userDrawn="1"/>
          </p:nvSpPr>
          <p:spPr>
            <a:xfrm>
              <a:off x="988479" y="6333767"/>
              <a:ext cx="601127" cy="215444"/>
            </a:xfrm>
            <a:prstGeom prst="rect">
              <a:avLst/>
            </a:prstGeom>
            <a:noFill/>
          </p:spPr>
          <p:txBody>
            <a:bodyPr wrap="none" lIns="0" tIns="0" rIns="0" bIns="0" rtlCol="0">
              <a:spAutoFit/>
            </a:bodyPr>
            <a:lstStyle/>
            <a:p>
              <a:pPr algn="l"/>
              <a:r>
                <a:rPr lang="de-DE" sz="1400">
                  <a:gradFill>
                    <a:gsLst>
                      <a:gs pos="2917">
                        <a:schemeClr val="tx1"/>
                      </a:gs>
                      <a:gs pos="30000">
                        <a:schemeClr val="tx1"/>
                      </a:gs>
                    </a:gsLst>
                    <a:lin ang="5400000" scaled="0"/>
                  </a:gradFill>
                </a:rPr>
                <a:t>Identity</a:t>
              </a:r>
            </a:p>
          </p:txBody>
        </p:sp>
        <p:pic>
          <p:nvPicPr>
            <p:cNvPr id="13" name="Picture 4">
              <a:extLst>
                <a:ext uri="{FF2B5EF4-FFF2-40B4-BE49-F238E27FC236}">
                  <a16:creationId xmlns:a16="http://schemas.microsoft.com/office/drawing/2014/main" id="{E4CD1450-01EE-428C-B760-214A22800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582042" y="6267325"/>
              <a:ext cx="339536"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561824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0580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8" name="Gruppieren 7">
            <a:extLst>
              <a:ext uri="{FF2B5EF4-FFF2-40B4-BE49-F238E27FC236}">
                <a16:creationId xmlns:a16="http://schemas.microsoft.com/office/drawing/2014/main" id="{7C47395E-544C-4246-93BF-3F77C05B595F}"/>
              </a:ext>
            </a:extLst>
          </p:cNvPr>
          <p:cNvGrpSpPr/>
          <p:nvPr userDrawn="1"/>
        </p:nvGrpSpPr>
        <p:grpSpPr>
          <a:xfrm>
            <a:off x="10903384" y="6400800"/>
            <a:ext cx="1007564" cy="338555"/>
            <a:chOff x="582042" y="6267325"/>
            <a:chExt cx="1007564" cy="338555"/>
          </a:xfrm>
        </p:grpSpPr>
        <p:sp>
          <p:nvSpPr>
            <p:cNvPr id="9" name="Textfeld 8">
              <a:extLst>
                <a:ext uri="{FF2B5EF4-FFF2-40B4-BE49-F238E27FC236}">
                  <a16:creationId xmlns:a16="http://schemas.microsoft.com/office/drawing/2014/main" id="{70F1836C-2341-47CF-B3C1-B7A25F01AD73}"/>
                </a:ext>
              </a:extLst>
            </p:cNvPr>
            <p:cNvSpPr txBox="1"/>
            <p:nvPr userDrawn="1"/>
          </p:nvSpPr>
          <p:spPr>
            <a:xfrm>
              <a:off x="988479" y="6333767"/>
              <a:ext cx="601127" cy="215444"/>
            </a:xfrm>
            <a:prstGeom prst="rect">
              <a:avLst/>
            </a:prstGeom>
            <a:noFill/>
          </p:spPr>
          <p:txBody>
            <a:bodyPr wrap="none" lIns="0" tIns="0" rIns="0" bIns="0" rtlCol="0">
              <a:spAutoFit/>
            </a:bodyPr>
            <a:lstStyle/>
            <a:p>
              <a:pPr algn="l"/>
              <a:r>
                <a:rPr lang="de-DE" sz="1400">
                  <a:gradFill>
                    <a:gsLst>
                      <a:gs pos="2917">
                        <a:schemeClr val="tx1"/>
                      </a:gs>
                      <a:gs pos="30000">
                        <a:schemeClr val="tx1"/>
                      </a:gs>
                    </a:gsLst>
                    <a:lin ang="5400000" scaled="0"/>
                  </a:gradFill>
                </a:rPr>
                <a:t>Identity</a:t>
              </a:r>
            </a:p>
          </p:txBody>
        </p:sp>
        <p:pic>
          <p:nvPicPr>
            <p:cNvPr id="10" name="Picture 4">
              <a:extLst>
                <a:ext uri="{FF2B5EF4-FFF2-40B4-BE49-F238E27FC236}">
                  <a16:creationId xmlns:a16="http://schemas.microsoft.com/office/drawing/2014/main" id="{24B7D700-C3C7-4D17-A333-5BD63094458E}"/>
                </a:ext>
              </a:extLst>
            </p:cNvPr>
            <p:cNvPicPr>
              <a:picLocks noChangeAspect="1"/>
            </p:cNvPicPr>
            <p:nvPr userDrawn="1">
              <p:custDataLst>
                <p:custData r:id="rId1"/>
                <p:custData r:id="rId2"/>
              </p:custDataLst>
            </p:nvPr>
          </p:nvPicPr>
          <p:blipFill>
            <a:blip r:embed="rId4">
              <a:extLst>
                <a:ext uri="{28A0092B-C50C-407E-A947-70E740481C1C}">
                  <a14:useLocalDpi xmlns:a14="http://schemas.microsoft.com/office/drawing/2010/main" val="0"/>
                </a:ext>
              </a:extLst>
            </a:blip>
            <a:srcRect/>
            <a:stretch>
              <a:fillRect/>
            </a:stretch>
          </p:blipFill>
          <p:spPr bwMode="auto">
            <a:xfrm flipH="1">
              <a:off x="582042" y="6267325"/>
              <a:ext cx="339536"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95071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7382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33296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396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2302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310060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7182283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5573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TextBox 4">
            <a:extLst>
              <a:ext uri="{FF2B5EF4-FFF2-40B4-BE49-F238E27FC236}">
                <a16:creationId xmlns:a16="http://schemas.microsoft.com/office/drawing/2014/main" id="{ACDDDDE6-F7A7-4D5D-94CB-36A91DACB5D8}"/>
              </a:ext>
            </a:extLst>
          </p:cNvPr>
          <p:cNvSpPr txBox="1"/>
          <p:nvPr userDrawn="1"/>
        </p:nvSpPr>
        <p:spPr>
          <a:xfrm>
            <a:off x="105638" y="6482138"/>
            <a:ext cx="315792"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fld id="{CFE732E4-2C96-4884-8961-29F80AA6702B}" type="slidenum">
              <a:rPr lang="en-US" sz="2000" smtClean="0">
                <a:gradFill>
                  <a:gsLst>
                    <a:gs pos="2917">
                      <a:schemeClr val="tx1"/>
                    </a:gs>
                    <a:gs pos="30000">
                      <a:schemeClr val="tx1"/>
                    </a:gs>
                  </a:gsLst>
                  <a:lin ang="5400000" scaled="0"/>
                </a:gradFill>
              </a:rPr>
              <a:t>‹#›</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55337228"/>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90" r:id="rId22"/>
    <p:sldLayoutId id="2147484791" r:id="rId23"/>
    <p:sldLayoutId id="2147484792"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45.xml"/><Relationship Id="rId1" Type="http://schemas.openxmlformats.org/officeDocument/2006/relationships/customXml" Target="../../customXml/item10.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23.xml"/><Relationship Id="rId1" Type="http://schemas.openxmlformats.org/officeDocument/2006/relationships/customXml" Target="../../customXml/item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18" Type="http://schemas.openxmlformats.org/officeDocument/2006/relationships/diagramColors" Target="../diagrams/colors3.xml"/><Relationship Id="rId26" Type="http://schemas.openxmlformats.org/officeDocument/2006/relationships/diagramLayout" Target="../diagrams/layout5.xml"/><Relationship Id="rId3" Type="http://schemas.openxmlformats.org/officeDocument/2006/relationships/image" Target="../media/image15.png"/><Relationship Id="rId21" Type="http://schemas.openxmlformats.org/officeDocument/2006/relationships/diagramLayout" Target="../diagrams/layout4.xml"/><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diagramQuickStyle" Target="../diagrams/quickStyle3.xml"/><Relationship Id="rId25" Type="http://schemas.openxmlformats.org/officeDocument/2006/relationships/diagramData" Target="../diagrams/data5.xml"/><Relationship Id="rId2" Type="http://schemas.openxmlformats.org/officeDocument/2006/relationships/notesSlide" Target="../notesSlides/notesSlide11.xml"/><Relationship Id="rId16" Type="http://schemas.openxmlformats.org/officeDocument/2006/relationships/diagramLayout" Target="../diagrams/layout3.xml"/><Relationship Id="rId20" Type="http://schemas.openxmlformats.org/officeDocument/2006/relationships/diagramData" Target="../diagrams/data4.xml"/><Relationship Id="rId29" Type="http://schemas.microsoft.com/office/2007/relationships/diagramDrawing" Target="../diagrams/drawing5.xml"/><Relationship Id="rId1" Type="http://schemas.openxmlformats.org/officeDocument/2006/relationships/slideLayout" Target="../slideLayouts/slideLayout18.xml"/><Relationship Id="rId6" Type="http://schemas.openxmlformats.org/officeDocument/2006/relationships/diagramLayout" Target="../diagrams/layout1.xml"/><Relationship Id="rId11" Type="http://schemas.openxmlformats.org/officeDocument/2006/relationships/diagramLayout" Target="../diagrams/layout2.xml"/><Relationship Id="rId24" Type="http://schemas.microsoft.com/office/2007/relationships/diagramDrawing" Target="../diagrams/drawing4.xml"/><Relationship Id="rId5" Type="http://schemas.openxmlformats.org/officeDocument/2006/relationships/diagramData" Target="../diagrams/data1.xml"/><Relationship Id="rId15" Type="http://schemas.openxmlformats.org/officeDocument/2006/relationships/diagramData" Target="../diagrams/data3.xml"/><Relationship Id="rId23" Type="http://schemas.openxmlformats.org/officeDocument/2006/relationships/diagramColors" Target="../diagrams/colors4.xml"/><Relationship Id="rId28" Type="http://schemas.openxmlformats.org/officeDocument/2006/relationships/diagramColors" Target="../diagrams/colors5.xml"/><Relationship Id="rId10" Type="http://schemas.openxmlformats.org/officeDocument/2006/relationships/diagramData" Target="../diagrams/data2.xml"/><Relationship Id="rId19" Type="http://schemas.microsoft.com/office/2007/relationships/diagramDrawing" Target="../diagrams/drawing3.xml"/><Relationship Id="rId31" Type="http://schemas.openxmlformats.org/officeDocument/2006/relationships/image" Target="../media/image23.png"/><Relationship Id="rId4" Type="http://schemas.openxmlformats.org/officeDocument/2006/relationships/image" Target="../media/image16.png"/><Relationship Id="rId9" Type="http://schemas.microsoft.com/office/2007/relationships/diagramDrawing" Target="../diagrams/drawing1.xml"/><Relationship Id="rId14" Type="http://schemas.microsoft.com/office/2007/relationships/diagramDrawing" Target="../diagrams/drawing2.xml"/><Relationship Id="rId22" Type="http://schemas.openxmlformats.org/officeDocument/2006/relationships/diagramQuickStyle" Target="../diagrams/quickStyle4.xml"/><Relationship Id="rId27" Type="http://schemas.openxmlformats.org/officeDocument/2006/relationships/diagramQuickStyle" Target="../diagrams/quickStyle5.xml"/><Relationship Id="rId30"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18" Type="http://schemas.microsoft.com/office/2007/relationships/diagramDrawing" Target="../diagrams/drawing8.xml"/><Relationship Id="rId26" Type="http://schemas.openxmlformats.org/officeDocument/2006/relationships/diagramQuickStyle" Target="../diagrams/quickStyle10.xml"/><Relationship Id="rId3" Type="http://schemas.openxmlformats.org/officeDocument/2006/relationships/image" Target="../media/image10.emf"/><Relationship Id="rId21" Type="http://schemas.openxmlformats.org/officeDocument/2006/relationships/diagramQuickStyle" Target="../diagrams/quickStyle9.xml"/><Relationship Id="rId7" Type="http://schemas.openxmlformats.org/officeDocument/2006/relationships/diagramColors" Target="../diagrams/colors6.xml"/><Relationship Id="rId12" Type="http://schemas.openxmlformats.org/officeDocument/2006/relationships/diagramColors" Target="../diagrams/colors7.xml"/><Relationship Id="rId17" Type="http://schemas.openxmlformats.org/officeDocument/2006/relationships/diagramColors" Target="../diagrams/colors8.xml"/><Relationship Id="rId25" Type="http://schemas.openxmlformats.org/officeDocument/2006/relationships/diagramLayout" Target="../diagrams/layout10.xml"/><Relationship Id="rId2" Type="http://schemas.openxmlformats.org/officeDocument/2006/relationships/notesSlide" Target="../notesSlides/notesSlide12.xml"/><Relationship Id="rId16" Type="http://schemas.openxmlformats.org/officeDocument/2006/relationships/diagramQuickStyle" Target="../diagrams/quickStyle8.xml"/><Relationship Id="rId20" Type="http://schemas.openxmlformats.org/officeDocument/2006/relationships/diagramLayout" Target="../diagrams/layout9.xml"/><Relationship Id="rId29" Type="http://schemas.openxmlformats.org/officeDocument/2006/relationships/image" Target="../media/image16.png"/><Relationship Id="rId1" Type="http://schemas.openxmlformats.org/officeDocument/2006/relationships/slideLayout" Target="../slideLayouts/slideLayout18.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24" Type="http://schemas.openxmlformats.org/officeDocument/2006/relationships/diagramData" Target="../diagrams/data10.xml"/><Relationship Id="rId32" Type="http://schemas.openxmlformats.org/officeDocument/2006/relationships/image" Target="../media/image15.png"/><Relationship Id="rId5" Type="http://schemas.openxmlformats.org/officeDocument/2006/relationships/diagramLayout" Target="../diagrams/layout6.xml"/><Relationship Id="rId15" Type="http://schemas.openxmlformats.org/officeDocument/2006/relationships/diagramLayout" Target="../diagrams/layout8.xml"/><Relationship Id="rId23" Type="http://schemas.microsoft.com/office/2007/relationships/diagramDrawing" Target="../diagrams/drawing9.xml"/><Relationship Id="rId28" Type="http://schemas.microsoft.com/office/2007/relationships/diagramDrawing" Target="../diagrams/drawing10.xml"/><Relationship Id="rId10" Type="http://schemas.openxmlformats.org/officeDocument/2006/relationships/diagramLayout" Target="../diagrams/layout7.xml"/><Relationship Id="rId19" Type="http://schemas.openxmlformats.org/officeDocument/2006/relationships/diagramData" Target="../diagrams/data9.xml"/><Relationship Id="rId31" Type="http://schemas.openxmlformats.org/officeDocument/2006/relationships/image" Target="../media/image23.png"/><Relationship Id="rId4" Type="http://schemas.openxmlformats.org/officeDocument/2006/relationships/diagramData" Target="../diagrams/data6.xml"/><Relationship Id="rId9" Type="http://schemas.openxmlformats.org/officeDocument/2006/relationships/diagramData" Target="../diagrams/data7.xml"/><Relationship Id="rId14" Type="http://schemas.openxmlformats.org/officeDocument/2006/relationships/diagramData" Target="../diagrams/data8.xml"/><Relationship Id="rId22" Type="http://schemas.openxmlformats.org/officeDocument/2006/relationships/diagramColors" Target="../diagrams/colors9.xml"/><Relationship Id="rId27" Type="http://schemas.openxmlformats.org/officeDocument/2006/relationships/diagramColors" Target="../diagrams/colors10.xml"/><Relationship Id="rId30"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microsoft.com/office/2007/relationships/diagramDrawing" Target="../diagrams/drawing11.xml"/><Relationship Id="rId13" Type="http://schemas.microsoft.com/office/2007/relationships/diagramDrawing" Target="../diagrams/drawing12.xml"/><Relationship Id="rId18" Type="http://schemas.microsoft.com/office/2007/relationships/diagramDrawing" Target="../diagrams/drawing13.xml"/><Relationship Id="rId26" Type="http://schemas.openxmlformats.org/officeDocument/2006/relationships/diagramQuickStyle" Target="../diagrams/quickStyle15.xml"/><Relationship Id="rId3" Type="http://schemas.openxmlformats.org/officeDocument/2006/relationships/image" Target="../media/image10.emf"/><Relationship Id="rId21" Type="http://schemas.openxmlformats.org/officeDocument/2006/relationships/diagramQuickStyle" Target="../diagrams/quickStyle14.xml"/><Relationship Id="rId7" Type="http://schemas.openxmlformats.org/officeDocument/2006/relationships/diagramColors" Target="../diagrams/colors11.xml"/><Relationship Id="rId12" Type="http://schemas.openxmlformats.org/officeDocument/2006/relationships/diagramColors" Target="../diagrams/colors12.xml"/><Relationship Id="rId17" Type="http://schemas.openxmlformats.org/officeDocument/2006/relationships/diagramColors" Target="../diagrams/colors13.xml"/><Relationship Id="rId25" Type="http://schemas.openxmlformats.org/officeDocument/2006/relationships/diagramLayout" Target="../diagrams/layout15.xml"/><Relationship Id="rId2" Type="http://schemas.openxmlformats.org/officeDocument/2006/relationships/notesSlide" Target="../notesSlides/notesSlide13.xml"/><Relationship Id="rId16" Type="http://schemas.openxmlformats.org/officeDocument/2006/relationships/diagramQuickStyle" Target="../diagrams/quickStyle13.xml"/><Relationship Id="rId20" Type="http://schemas.openxmlformats.org/officeDocument/2006/relationships/diagramLayout" Target="../diagrams/layout14.xml"/><Relationship Id="rId29" Type="http://schemas.openxmlformats.org/officeDocument/2006/relationships/image" Target="../media/image16.png"/><Relationship Id="rId1" Type="http://schemas.openxmlformats.org/officeDocument/2006/relationships/slideLayout" Target="../slideLayouts/slideLayout18.xml"/><Relationship Id="rId6" Type="http://schemas.openxmlformats.org/officeDocument/2006/relationships/diagramQuickStyle" Target="../diagrams/quickStyle11.xml"/><Relationship Id="rId11" Type="http://schemas.openxmlformats.org/officeDocument/2006/relationships/diagramQuickStyle" Target="../diagrams/quickStyle12.xml"/><Relationship Id="rId24" Type="http://schemas.openxmlformats.org/officeDocument/2006/relationships/diagramData" Target="../diagrams/data15.xml"/><Relationship Id="rId32" Type="http://schemas.openxmlformats.org/officeDocument/2006/relationships/image" Target="../media/image15.png"/><Relationship Id="rId5" Type="http://schemas.openxmlformats.org/officeDocument/2006/relationships/diagramLayout" Target="../diagrams/layout11.xml"/><Relationship Id="rId15" Type="http://schemas.openxmlformats.org/officeDocument/2006/relationships/diagramLayout" Target="../diagrams/layout13.xml"/><Relationship Id="rId23" Type="http://schemas.microsoft.com/office/2007/relationships/diagramDrawing" Target="../diagrams/drawing14.xml"/><Relationship Id="rId28" Type="http://schemas.microsoft.com/office/2007/relationships/diagramDrawing" Target="../diagrams/drawing15.xml"/><Relationship Id="rId10" Type="http://schemas.openxmlformats.org/officeDocument/2006/relationships/diagramLayout" Target="../diagrams/layout12.xml"/><Relationship Id="rId19" Type="http://schemas.openxmlformats.org/officeDocument/2006/relationships/diagramData" Target="../diagrams/data14.xml"/><Relationship Id="rId31" Type="http://schemas.openxmlformats.org/officeDocument/2006/relationships/image" Target="../media/image23.png"/><Relationship Id="rId4" Type="http://schemas.openxmlformats.org/officeDocument/2006/relationships/diagramData" Target="../diagrams/data11.xml"/><Relationship Id="rId9" Type="http://schemas.openxmlformats.org/officeDocument/2006/relationships/diagramData" Target="../diagrams/data12.xml"/><Relationship Id="rId14" Type="http://schemas.openxmlformats.org/officeDocument/2006/relationships/diagramData" Target="../diagrams/data13.xml"/><Relationship Id="rId22" Type="http://schemas.openxmlformats.org/officeDocument/2006/relationships/diagramColors" Target="../diagrams/colors14.xml"/><Relationship Id="rId27" Type="http://schemas.openxmlformats.org/officeDocument/2006/relationships/diagramColors" Target="../diagrams/colors15.xml"/><Relationship Id="rId30"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microsoft.com/office/2007/relationships/diagramDrawing" Target="../diagrams/drawing16.xml"/><Relationship Id="rId13" Type="http://schemas.microsoft.com/office/2007/relationships/diagramDrawing" Target="../diagrams/drawing17.xml"/><Relationship Id="rId18" Type="http://schemas.microsoft.com/office/2007/relationships/diagramDrawing" Target="../diagrams/drawing18.xml"/><Relationship Id="rId26" Type="http://schemas.openxmlformats.org/officeDocument/2006/relationships/diagramQuickStyle" Target="../diagrams/quickStyle20.xml"/><Relationship Id="rId3" Type="http://schemas.openxmlformats.org/officeDocument/2006/relationships/image" Target="../media/image10.emf"/><Relationship Id="rId21" Type="http://schemas.openxmlformats.org/officeDocument/2006/relationships/diagramQuickStyle" Target="../diagrams/quickStyle19.xml"/><Relationship Id="rId7" Type="http://schemas.openxmlformats.org/officeDocument/2006/relationships/diagramColors" Target="../diagrams/colors16.xml"/><Relationship Id="rId12" Type="http://schemas.openxmlformats.org/officeDocument/2006/relationships/diagramColors" Target="../diagrams/colors17.xml"/><Relationship Id="rId17" Type="http://schemas.openxmlformats.org/officeDocument/2006/relationships/diagramColors" Target="../diagrams/colors18.xml"/><Relationship Id="rId25" Type="http://schemas.openxmlformats.org/officeDocument/2006/relationships/diagramLayout" Target="../diagrams/layout20.xml"/><Relationship Id="rId2" Type="http://schemas.openxmlformats.org/officeDocument/2006/relationships/notesSlide" Target="../notesSlides/notesSlide14.xml"/><Relationship Id="rId16" Type="http://schemas.openxmlformats.org/officeDocument/2006/relationships/diagramQuickStyle" Target="../diagrams/quickStyle18.xml"/><Relationship Id="rId20" Type="http://schemas.openxmlformats.org/officeDocument/2006/relationships/diagramLayout" Target="../diagrams/layout19.xml"/><Relationship Id="rId29" Type="http://schemas.openxmlformats.org/officeDocument/2006/relationships/image" Target="../media/image16.png"/><Relationship Id="rId1" Type="http://schemas.openxmlformats.org/officeDocument/2006/relationships/slideLayout" Target="../slideLayouts/slideLayout18.xml"/><Relationship Id="rId6" Type="http://schemas.openxmlformats.org/officeDocument/2006/relationships/diagramQuickStyle" Target="../diagrams/quickStyle16.xml"/><Relationship Id="rId11" Type="http://schemas.openxmlformats.org/officeDocument/2006/relationships/diagramQuickStyle" Target="../diagrams/quickStyle17.xml"/><Relationship Id="rId24" Type="http://schemas.openxmlformats.org/officeDocument/2006/relationships/diagramData" Target="../diagrams/data20.xml"/><Relationship Id="rId32" Type="http://schemas.openxmlformats.org/officeDocument/2006/relationships/image" Target="../media/image15.png"/><Relationship Id="rId5" Type="http://schemas.openxmlformats.org/officeDocument/2006/relationships/diagramLayout" Target="../diagrams/layout16.xml"/><Relationship Id="rId15" Type="http://schemas.openxmlformats.org/officeDocument/2006/relationships/diagramLayout" Target="../diagrams/layout18.xml"/><Relationship Id="rId23" Type="http://schemas.microsoft.com/office/2007/relationships/diagramDrawing" Target="../diagrams/drawing19.xml"/><Relationship Id="rId28" Type="http://schemas.microsoft.com/office/2007/relationships/diagramDrawing" Target="../diagrams/drawing20.xml"/><Relationship Id="rId10" Type="http://schemas.openxmlformats.org/officeDocument/2006/relationships/diagramLayout" Target="../diagrams/layout17.xml"/><Relationship Id="rId19" Type="http://schemas.openxmlformats.org/officeDocument/2006/relationships/diagramData" Target="../diagrams/data19.xml"/><Relationship Id="rId31" Type="http://schemas.openxmlformats.org/officeDocument/2006/relationships/image" Target="../media/image23.png"/><Relationship Id="rId4" Type="http://schemas.openxmlformats.org/officeDocument/2006/relationships/diagramData" Target="../diagrams/data16.xml"/><Relationship Id="rId9" Type="http://schemas.openxmlformats.org/officeDocument/2006/relationships/diagramData" Target="../diagrams/data17.xml"/><Relationship Id="rId14" Type="http://schemas.openxmlformats.org/officeDocument/2006/relationships/diagramData" Target="../diagrams/data18.xml"/><Relationship Id="rId22" Type="http://schemas.openxmlformats.org/officeDocument/2006/relationships/diagramColors" Target="../diagrams/colors19.xml"/><Relationship Id="rId27" Type="http://schemas.openxmlformats.org/officeDocument/2006/relationships/diagramColors" Target="../diagrams/colors20.xml"/><Relationship Id="rId30" Type="http://schemas.openxmlformats.org/officeDocument/2006/relationships/image" Target="../media/image22.png"/></Relationships>
</file>

<file path=ppt/slides/_rels/slide16.xml.rels><?xml version="1.0" encoding="UTF-8" standalone="yes"?>
<Relationships xmlns="http://schemas.openxmlformats.org/package/2006/relationships"><Relationship Id="rId13" Type="http://schemas.openxmlformats.org/officeDocument/2006/relationships/diagramColors" Target="../diagrams/colors22.xml"/><Relationship Id="rId18" Type="http://schemas.openxmlformats.org/officeDocument/2006/relationships/diagramColors" Target="../diagrams/colors23.xml"/><Relationship Id="rId26" Type="http://schemas.openxmlformats.org/officeDocument/2006/relationships/diagramLayout" Target="../diagrams/layout25.xml"/><Relationship Id="rId3" Type="http://schemas.openxmlformats.org/officeDocument/2006/relationships/notesSlide" Target="../notesSlides/notesSlide15.xml"/><Relationship Id="rId21" Type="http://schemas.openxmlformats.org/officeDocument/2006/relationships/diagramLayout" Target="../diagrams/layout24.xml"/><Relationship Id="rId7" Type="http://schemas.openxmlformats.org/officeDocument/2006/relationships/diagramQuickStyle" Target="../diagrams/quickStyle21.xml"/><Relationship Id="rId12" Type="http://schemas.openxmlformats.org/officeDocument/2006/relationships/diagramQuickStyle" Target="../diagrams/quickStyle22.xml"/><Relationship Id="rId17" Type="http://schemas.openxmlformats.org/officeDocument/2006/relationships/diagramQuickStyle" Target="../diagrams/quickStyle23.xml"/><Relationship Id="rId25" Type="http://schemas.openxmlformats.org/officeDocument/2006/relationships/diagramData" Target="../diagrams/data25.xml"/><Relationship Id="rId33" Type="http://schemas.openxmlformats.org/officeDocument/2006/relationships/image" Target="../media/image15.png"/><Relationship Id="rId2" Type="http://schemas.openxmlformats.org/officeDocument/2006/relationships/slideLayout" Target="../slideLayouts/slideLayout18.xml"/><Relationship Id="rId16" Type="http://schemas.openxmlformats.org/officeDocument/2006/relationships/diagramLayout" Target="../diagrams/layout23.xml"/><Relationship Id="rId20" Type="http://schemas.openxmlformats.org/officeDocument/2006/relationships/diagramData" Target="../diagrams/data24.xml"/><Relationship Id="rId29" Type="http://schemas.microsoft.com/office/2007/relationships/diagramDrawing" Target="../diagrams/drawing25.xml"/><Relationship Id="rId1" Type="http://schemas.openxmlformats.org/officeDocument/2006/relationships/customXml" Target="../../customXml/item18.xml"/><Relationship Id="rId6" Type="http://schemas.openxmlformats.org/officeDocument/2006/relationships/diagramLayout" Target="../diagrams/layout21.xml"/><Relationship Id="rId11" Type="http://schemas.openxmlformats.org/officeDocument/2006/relationships/diagramLayout" Target="../diagrams/layout22.xml"/><Relationship Id="rId24" Type="http://schemas.microsoft.com/office/2007/relationships/diagramDrawing" Target="../diagrams/drawing24.xml"/><Relationship Id="rId32" Type="http://schemas.openxmlformats.org/officeDocument/2006/relationships/image" Target="../media/image23.png"/><Relationship Id="rId5" Type="http://schemas.openxmlformats.org/officeDocument/2006/relationships/diagramData" Target="../diagrams/data21.xml"/><Relationship Id="rId15" Type="http://schemas.openxmlformats.org/officeDocument/2006/relationships/diagramData" Target="../diagrams/data23.xml"/><Relationship Id="rId23" Type="http://schemas.openxmlformats.org/officeDocument/2006/relationships/diagramColors" Target="../diagrams/colors24.xml"/><Relationship Id="rId28" Type="http://schemas.openxmlformats.org/officeDocument/2006/relationships/diagramColors" Target="../diagrams/colors25.xml"/><Relationship Id="rId10" Type="http://schemas.openxmlformats.org/officeDocument/2006/relationships/diagramData" Target="../diagrams/data22.xml"/><Relationship Id="rId19" Type="http://schemas.microsoft.com/office/2007/relationships/diagramDrawing" Target="../diagrams/drawing23.xml"/><Relationship Id="rId31" Type="http://schemas.openxmlformats.org/officeDocument/2006/relationships/image" Target="../media/image22.png"/><Relationship Id="rId4" Type="http://schemas.openxmlformats.org/officeDocument/2006/relationships/image" Target="../media/image10.emf"/><Relationship Id="rId9" Type="http://schemas.microsoft.com/office/2007/relationships/diagramDrawing" Target="../diagrams/drawing21.xml"/><Relationship Id="rId14" Type="http://schemas.microsoft.com/office/2007/relationships/diagramDrawing" Target="../diagrams/drawing22.xml"/><Relationship Id="rId22" Type="http://schemas.openxmlformats.org/officeDocument/2006/relationships/diagramQuickStyle" Target="../diagrams/quickStyle24.xml"/><Relationship Id="rId27" Type="http://schemas.openxmlformats.org/officeDocument/2006/relationships/diagramQuickStyle" Target="../diagrams/quickStyle25.xml"/><Relationship Id="rId30" Type="http://schemas.openxmlformats.org/officeDocument/2006/relationships/image" Target="../media/image16.png"/><Relationship Id="rId8" Type="http://schemas.openxmlformats.org/officeDocument/2006/relationships/diagramColors" Target="../diagrams/colors21.xml"/></Relationships>
</file>

<file path=ppt/slides/_rels/slide17.xml.rels><?xml version="1.0" encoding="UTF-8" standalone="yes"?>
<Relationships xmlns="http://schemas.openxmlformats.org/package/2006/relationships"><Relationship Id="rId13" Type="http://schemas.openxmlformats.org/officeDocument/2006/relationships/diagramColors" Target="../diagrams/colors27.xml"/><Relationship Id="rId18" Type="http://schemas.openxmlformats.org/officeDocument/2006/relationships/diagramColors" Target="../diagrams/colors28.xml"/><Relationship Id="rId26" Type="http://schemas.openxmlformats.org/officeDocument/2006/relationships/diagramLayout" Target="../diagrams/layout30.xml"/><Relationship Id="rId3" Type="http://schemas.openxmlformats.org/officeDocument/2006/relationships/notesSlide" Target="../notesSlides/notesSlide16.xml"/><Relationship Id="rId21" Type="http://schemas.openxmlformats.org/officeDocument/2006/relationships/diagramLayout" Target="../diagrams/layout29.xml"/><Relationship Id="rId7" Type="http://schemas.openxmlformats.org/officeDocument/2006/relationships/diagramQuickStyle" Target="../diagrams/quickStyle26.xml"/><Relationship Id="rId12" Type="http://schemas.openxmlformats.org/officeDocument/2006/relationships/diagramQuickStyle" Target="../diagrams/quickStyle27.xml"/><Relationship Id="rId17" Type="http://schemas.openxmlformats.org/officeDocument/2006/relationships/diagramQuickStyle" Target="../diagrams/quickStyle28.xml"/><Relationship Id="rId25" Type="http://schemas.openxmlformats.org/officeDocument/2006/relationships/diagramData" Target="../diagrams/data30.xml"/><Relationship Id="rId33" Type="http://schemas.openxmlformats.org/officeDocument/2006/relationships/image" Target="../media/image15.png"/><Relationship Id="rId2" Type="http://schemas.openxmlformats.org/officeDocument/2006/relationships/slideLayout" Target="../slideLayouts/slideLayout18.xml"/><Relationship Id="rId16" Type="http://schemas.openxmlformats.org/officeDocument/2006/relationships/diagramLayout" Target="../diagrams/layout28.xml"/><Relationship Id="rId20" Type="http://schemas.openxmlformats.org/officeDocument/2006/relationships/diagramData" Target="../diagrams/data29.xml"/><Relationship Id="rId29" Type="http://schemas.microsoft.com/office/2007/relationships/diagramDrawing" Target="../diagrams/drawing30.xml"/><Relationship Id="rId1" Type="http://schemas.openxmlformats.org/officeDocument/2006/relationships/customXml" Target="../../customXml/item17.xml"/><Relationship Id="rId6" Type="http://schemas.openxmlformats.org/officeDocument/2006/relationships/diagramLayout" Target="../diagrams/layout26.xml"/><Relationship Id="rId11" Type="http://schemas.openxmlformats.org/officeDocument/2006/relationships/diagramLayout" Target="../diagrams/layout27.xml"/><Relationship Id="rId24" Type="http://schemas.microsoft.com/office/2007/relationships/diagramDrawing" Target="../diagrams/drawing29.xml"/><Relationship Id="rId32" Type="http://schemas.openxmlformats.org/officeDocument/2006/relationships/image" Target="../media/image23.png"/><Relationship Id="rId5" Type="http://schemas.openxmlformats.org/officeDocument/2006/relationships/diagramData" Target="../diagrams/data26.xml"/><Relationship Id="rId15" Type="http://schemas.openxmlformats.org/officeDocument/2006/relationships/diagramData" Target="../diagrams/data28.xml"/><Relationship Id="rId23" Type="http://schemas.openxmlformats.org/officeDocument/2006/relationships/diagramColors" Target="../diagrams/colors29.xml"/><Relationship Id="rId28" Type="http://schemas.openxmlformats.org/officeDocument/2006/relationships/diagramColors" Target="../diagrams/colors30.xml"/><Relationship Id="rId10" Type="http://schemas.openxmlformats.org/officeDocument/2006/relationships/diagramData" Target="../diagrams/data27.xml"/><Relationship Id="rId19" Type="http://schemas.microsoft.com/office/2007/relationships/diagramDrawing" Target="../diagrams/drawing28.xml"/><Relationship Id="rId31" Type="http://schemas.openxmlformats.org/officeDocument/2006/relationships/image" Target="../media/image22.png"/><Relationship Id="rId4" Type="http://schemas.openxmlformats.org/officeDocument/2006/relationships/image" Target="../media/image10.emf"/><Relationship Id="rId9" Type="http://schemas.microsoft.com/office/2007/relationships/diagramDrawing" Target="../diagrams/drawing26.xml"/><Relationship Id="rId14" Type="http://schemas.microsoft.com/office/2007/relationships/diagramDrawing" Target="../diagrams/drawing27.xml"/><Relationship Id="rId22" Type="http://schemas.openxmlformats.org/officeDocument/2006/relationships/diagramQuickStyle" Target="../diagrams/quickStyle29.xml"/><Relationship Id="rId27" Type="http://schemas.openxmlformats.org/officeDocument/2006/relationships/diagramQuickStyle" Target="../diagrams/quickStyle30.xml"/><Relationship Id="rId30" Type="http://schemas.openxmlformats.org/officeDocument/2006/relationships/image" Target="../media/image16.png"/><Relationship Id="rId8" Type="http://schemas.openxmlformats.org/officeDocument/2006/relationships/diagramColors" Target="../diagrams/colors26.xml"/></Relationships>
</file>

<file path=ppt/slides/_rels/slide18.xml.rels><?xml version="1.0" encoding="UTF-8" standalone="yes"?>
<Relationships xmlns="http://schemas.openxmlformats.org/package/2006/relationships"><Relationship Id="rId13" Type="http://schemas.openxmlformats.org/officeDocument/2006/relationships/diagramColors" Target="../diagrams/colors32.xml"/><Relationship Id="rId18" Type="http://schemas.openxmlformats.org/officeDocument/2006/relationships/diagramColors" Target="../diagrams/colors33.xml"/><Relationship Id="rId26" Type="http://schemas.openxmlformats.org/officeDocument/2006/relationships/diagramLayout" Target="../diagrams/layout35.xml"/><Relationship Id="rId3" Type="http://schemas.openxmlformats.org/officeDocument/2006/relationships/notesSlide" Target="../notesSlides/notesSlide17.xml"/><Relationship Id="rId21" Type="http://schemas.openxmlformats.org/officeDocument/2006/relationships/diagramLayout" Target="../diagrams/layout34.xml"/><Relationship Id="rId7" Type="http://schemas.openxmlformats.org/officeDocument/2006/relationships/diagramQuickStyle" Target="../diagrams/quickStyle31.xml"/><Relationship Id="rId12" Type="http://schemas.openxmlformats.org/officeDocument/2006/relationships/diagramQuickStyle" Target="../diagrams/quickStyle32.xml"/><Relationship Id="rId17" Type="http://schemas.openxmlformats.org/officeDocument/2006/relationships/diagramQuickStyle" Target="../diagrams/quickStyle33.xml"/><Relationship Id="rId25" Type="http://schemas.openxmlformats.org/officeDocument/2006/relationships/diagramData" Target="../diagrams/data35.xml"/><Relationship Id="rId33" Type="http://schemas.openxmlformats.org/officeDocument/2006/relationships/image" Target="../media/image15.png"/><Relationship Id="rId2" Type="http://schemas.openxmlformats.org/officeDocument/2006/relationships/slideLayout" Target="../slideLayouts/slideLayout18.xml"/><Relationship Id="rId16" Type="http://schemas.openxmlformats.org/officeDocument/2006/relationships/diagramLayout" Target="../diagrams/layout33.xml"/><Relationship Id="rId20" Type="http://schemas.openxmlformats.org/officeDocument/2006/relationships/diagramData" Target="../diagrams/data34.xml"/><Relationship Id="rId29" Type="http://schemas.microsoft.com/office/2007/relationships/diagramDrawing" Target="../diagrams/drawing35.xml"/><Relationship Id="rId1" Type="http://schemas.openxmlformats.org/officeDocument/2006/relationships/customXml" Target="../../customXml/item35.xml"/><Relationship Id="rId6" Type="http://schemas.openxmlformats.org/officeDocument/2006/relationships/diagramLayout" Target="../diagrams/layout31.xml"/><Relationship Id="rId11" Type="http://schemas.openxmlformats.org/officeDocument/2006/relationships/diagramLayout" Target="../diagrams/layout32.xml"/><Relationship Id="rId24" Type="http://schemas.microsoft.com/office/2007/relationships/diagramDrawing" Target="../diagrams/drawing34.xml"/><Relationship Id="rId32" Type="http://schemas.openxmlformats.org/officeDocument/2006/relationships/image" Target="../media/image23.png"/><Relationship Id="rId5" Type="http://schemas.openxmlformats.org/officeDocument/2006/relationships/diagramData" Target="../diagrams/data31.xml"/><Relationship Id="rId15" Type="http://schemas.openxmlformats.org/officeDocument/2006/relationships/diagramData" Target="../diagrams/data33.xml"/><Relationship Id="rId23" Type="http://schemas.openxmlformats.org/officeDocument/2006/relationships/diagramColors" Target="../diagrams/colors34.xml"/><Relationship Id="rId28" Type="http://schemas.openxmlformats.org/officeDocument/2006/relationships/diagramColors" Target="../diagrams/colors35.xml"/><Relationship Id="rId10" Type="http://schemas.openxmlformats.org/officeDocument/2006/relationships/diagramData" Target="../diagrams/data32.xml"/><Relationship Id="rId19" Type="http://schemas.microsoft.com/office/2007/relationships/diagramDrawing" Target="../diagrams/drawing33.xml"/><Relationship Id="rId31" Type="http://schemas.openxmlformats.org/officeDocument/2006/relationships/image" Target="../media/image22.png"/><Relationship Id="rId4" Type="http://schemas.openxmlformats.org/officeDocument/2006/relationships/image" Target="../media/image10.emf"/><Relationship Id="rId9" Type="http://schemas.microsoft.com/office/2007/relationships/diagramDrawing" Target="../diagrams/drawing31.xml"/><Relationship Id="rId14" Type="http://schemas.microsoft.com/office/2007/relationships/diagramDrawing" Target="../diagrams/drawing32.xml"/><Relationship Id="rId22" Type="http://schemas.openxmlformats.org/officeDocument/2006/relationships/diagramQuickStyle" Target="../diagrams/quickStyle34.xml"/><Relationship Id="rId27" Type="http://schemas.openxmlformats.org/officeDocument/2006/relationships/diagramQuickStyle" Target="../diagrams/quickStyle35.xml"/><Relationship Id="rId30" Type="http://schemas.openxmlformats.org/officeDocument/2006/relationships/image" Target="../media/image16.png"/><Relationship Id="rId8" Type="http://schemas.openxmlformats.org/officeDocument/2006/relationships/diagramColors" Target="../diagrams/colors3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42.xml"/><Relationship Id="rId1" Type="http://schemas.openxmlformats.org/officeDocument/2006/relationships/customXml" Target="../../customXml/item34.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19.xml"/><Relationship Id="rId9" Type="http://schemas.openxmlformats.org/officeDocument/2006/relationships/image" Target="../media/image25.svg"/></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6.xml"/><Relationship Id="rId1" Type="http://schemas.openxmlformats.org/officeDocument/2006/relationships/customXml" Target="../../customXml/item29.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20.xml"/><Relationship Id="rId9" Type="http://schemas.openxmlformats.org/officeDocument/2006/relationships/image" Target="../media/image25.svg"/></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27.xml"/><Relationship Id="rId1" Type="http://schemas.openxmlformats.org/officeDocument/2006/relationships/customXml" Target="../../customXml/item52.xml"/><Relationship Id="rId6" Type="http://schemas.openxmlformats.org/officeDocument/2006/relationships/image" Target="../media/image7.emf"/><Relationship Id="rId11" Type="http://schemas.openxmlformats.org/officeDocument/2006/relationships/image" Target="../media/image25.svg"/><Relationship Id="rId5" Type="http://schemas.openxmlformats.org/officeDocument/2006/relationships/image" Target="../media/image6.emf"/><Relationship Id="rId10" Type="http://schemas.openxmlformats.org/officeDocument/2006/relationships/image" Target="../media/image24.png"/><Relationship Id="rId4" Type="http://schemas.openxmlformats.org/officeDocument/2006/relationships/notesSlide" Target="../notesSlides/notesSlide21.xml"/><Relationship Id="rId9" Type="http://schemas.openxmlformats.org/officeDocument/2006/relationships/image" Target="../media/image14.svg"/></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41.xml"/><Relationship Id="rId1" Type="http://schemas.openxmlformats.org/officeDocument/2006/relationships/customXml" Target="../../customXml/item48.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6.png"/><Relationship Id="rId4" Type="http://schemas.openxmlformats.org/officeDocument/2006/relationships/notesSlide" Target="../notesSlides/notesSlide22.xml"/><Relationship Id="rId9" Type="http://schemas.openxmlformats.org/officeDocument/2006/relationships/image" Target="../media/image25.svg"/></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31.xml"/><Relationship Id="rId1" Type="http://schemas.openxmlformats.org/officeDocument/2006/relationships/customXml" Target="../../customXml/item4.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6.png"/><Relationship Id="rId4" Type="http://schemas.openxmlformats.org/officeDocument/2006/relationships/notesSlide" Target="../notesSlides/notesSlide23.xml"/><Relationship Id="rId9" Type="http://schemas.openxmlformats.org/officeDocument/2006/relationships/image" Target="../media/image25.svg"/></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43.xml"/><Relationship Id="rId1" Type="http://schemas.openxmlformats.org/officeDocument/2006/relationships/customXml" Target="../../customXml/item36.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6.png"/><Relationship Id="rId4" Type="http://schemas.openxmlformats.org/officeDocument/2006/relationships/notesSlide" Target="../notesSlides/notesSlide24.xml"/><Relationship Id="rId9" Type="http://schemas.openxmlformats.org/officeDocument/2006/relationships/image" Target="../media/image25.sv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50.xml"/><Relationship Id="rId1" Type="http://schemas.openxmlformats.org/officeDocument/2006/relationships/customXml" Target="../../customXml/item9.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8.png"/><Relationship Id="rId4" Type="http://schemas.openxmlformats.org/officeDocument/2006/relationships/notesSlide" Target="../notesSlides/notesSlide26.xml"/><Relationship Id="rId9" Type="http://schemas.openxmlformats.org/officeDocument/2006/relationships/image" Target="../media/image25.svg"/></Relationships>
</file>

<file path=ppt/slides/_rels/slide2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13.xml"/><Relationship Id="rId1" Type="http://schemas.openxmlformats.org/officeDocument/2006/relationships/customXml" Target="../../customXml/item5.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27.xml"/><Relationship Id="rId9" Type="http://schemas.openxmlformats.org/officeDocument/2006/relationships/image" Target="../media/image25.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39.xml"/><Relationship Id="rId1" Type="http://schemas.openxmlformats.org/officeDocument/2006/relationships/customXml" Target="../../customXml/item8.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28.xml"/><Relationship Id="rId9" Type="http://schemas.openxmlformats.org/officeDocument/2006/relationships/image" Target="../media/image25.svg"/></Relationships>
</file>

<file path=ppt/slides/_rels/slide3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44.xml"/><Relationship Id="rId1" Type="http://schemas.openxmlformats.org/officeDocument/2006/relationships/customXml" Target="../../customXml/item20.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29.xml"/><Relationship Id="rId9" Type="http://schemas.openxmlformats.org/officeDocument/2006/relationships/image" Target="../media/image25.svg"/></Relationships>
</file>

<file path=ppt/slides/_rels/slide3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24.xml"/><Relationship Id="rId1" Type="http://schemas.openxmlformats.org/officeDocument/2006/relationships/customXml" Target="../../customXml/item38.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30.xml"/><Relationship Id="rId9" Type="http://schemas.openxmlformats.org/officeDocument/2006/relationships/image" Target="../media/image25.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18.xml"/><Relationship Id="rId7" Type="http://schemas.openxmlformats.org/officeDocument/2006/relationships/image" Target="../media/image8.png"/><Relationship Id="rId2" Type="http://schemas.openxmlformats.org/officeDocument/2006/relationships/customXml" Target="../../customXml/item47.xml"/><Relationship Id="rId1" Type="http://schemas.openxmlformats.org/officeDocument/2006/relationships/customXml" Target="../../customXml/item28.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hyperlink" Target="https://docs.microsoft.com/en-us/graph/permissions-reference" TargetMode="Externa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customXml" Target="../../customXml/item12.xml"/><Relationship Id="rId1" Type="http://schemas.openxmlformats.org/officeDocument/2006/relationships/customXml" Target="../../customXml/item3.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25.xml"/><Relationship Id="rId1" Type="http://schemas.openxmlformats.org/officeDocument/2006/relationships/customXml" Target="../../customXml/item51.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37.xml"/><Relationship Id="rId9" Type="http://schemas.openxmlformats.org/officeDocument/2006/relationships/image" Target="../media/image41.svg"/></Relationships>
</file>

<file path=ppt/slides/_rels/slide5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18.xml"/><Relationship Id="rId7" Type="http://schemas.openxmlformats.org/officeDocument/2006/relationships/image" Target="../media/image6.emf"/><Relationship Id="rId12" Type="http://schemas.openxmlformats.org/officeDocument/2006/relationships/image" Target="../media/image42.png"/><Relationship Id="rId2" Type="http://schemas.openxmlformats.org/officeDocument/2006/relationships/customXml" Target="../../customXml/item33.xml"/><Relationship Id="rId1" Type="http://schemas.openxmlformats.org/officeDocument/2006/relationships/customXml" Target="../../customXml/item15.xml"/><Relationship Id="rId6" Type="http://schemas.openxmlformats.org/officeDocument/2006/relationships/image" Target="../media/image41.svg"/><Relationship Id="rId11" Type="http://schemas.openxmlformats.org/officeDocument/2006/relationships/image" Target="../media/image14.svg"/><Relationship Id="rId5" Type="http://schemas.openxmlformats.org/officeDocument/2006/relationships/image" Target="../media/image40.png"/><Relationship Id="rId10" Type="http://schemas.openxmlformats.org/officeDocument/2006/relationships/image" Target="../media/image13.png"/><Relationship Id="rId4" Type="http://schemas.openxmlformats.org/officeDocument/2006/relationships/notesSlide" Target="../notesSlides/notesSlide38.xml"/><Relationship Id="rId9" Type="http://schemas.openxmlformats.org/officeDocument/2006/relationships/image" Target="../media/image10.emf"/></Relationships>
</file>

<file path=ppt/slides/_rels/slide5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46.xml"/><Relationship Id="rId1" Type="http://schemas.openxmlformats.org/officeDocument/2006/relationships/customXml" Target="../../customXml/item49.xml"/><Relationship Id="rId6" Type="http://schemas.openxmlformats.org/officeDocument/2006/relationships/image" Target="../media/image7.emf"/><Relationship Id="rId11" Type="http://schemas.openxmlformats.org/officeDocument/2006/relationships/image" Target="../media/image41.svg"/><Relationship Id="rId5" Type="http://schemas.openxmlformats.org/officeDocument/2006/relationships/image" Target="../media/image6.emf"/><Relationship Id="rId10" Type="http://schemas.openxmlformats.org/officeDocument/2006/relationships/image" Target="../media/image40.png"/><Relationship Id="rId4" Type="http://schemas.openxmlformats.org/officeDocument/2006/relationships/notesSlide" Target="../notesSlides/notesSlide39.xml"/><Relationship Id="rId9" Type="http://schemas.openxmlformats.org/officeDocument/2006/relationships/image" Target="../media/image14.svg"/></Relationships>
</file>

<file path=ppt/slides/_rels/slide5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32.xml"/><Relationship Id="rId1" Type="http://schemas.openxmlformats.org/officeDocument/2006/relationships/customXml" Target="../../customXml/item16.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40.xml"/><Relationship Id="rId9" Type="http://schemas.openxmlformats.org/officeDocument/2006/relationships/image" Target="../media/image41.sv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40.xml"/><Relationship Id="rId1" Type="http://schemas.openxmlformats.org/officeDocument/2006/relationships/customXml" Target="../../customXml/item14.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7.xml"/><Relationship Id="rId1" Type="http://schemas.openxmlformats.org/officeDocument/2006/relationships/customXml" Target="../../customXml/item53.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4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1.xml"/><Relationship Id="rId1" Type="http://schemas.openxmlformats.org/officeDocument/2006/relationships/customXml" Target="../../customXml/item55.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docs.microsoft.com/en-us/graph/auth-limit-mailbox-access" TargetMode="External"/><Relationship Id="rId2" Type="http://schemas.openxmlformats.org/officeDocument/2006/relationships/hyperlink" Target="https://docs.microsoft.com/en-us/microsoftteams/platform/graph-api/rsc/resource-specific-consent" TargetMode="External"/><Relationship Id="rId1" Type="http://schemas.openxmlformats.org/officeDocument/2006/relationships/slideLayout" Target="../slideLayouts/slideLayout18.xml"/><Relationship Id="rId4" Type="http://schemas.openxmlformats.org/officeDocument/2006/relationships/hyperlink" Target="https://devblogs.microsoft.com/microsoft365dev/controlling-app-access-on-specific-sharepoint-site-collections/"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44.e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21.xml"/><Relationship Id="rId1" Type="http://schemas.openxmlformats.org/officeDocument/2006/relationships/customXml" Target="../../customXml/item22.xml"/><Relationship Id="rId6" Type="http://schemas.openxmlformats.org/officeDocument/2006/relationships/image" Target="../media/image7.emf"/><Relationship Id="rId11" Type="http://schemas.openxmlformats.org/officeDocument/2006/relationships/image" Target="../media/image14.svg"/><Relationship Id="rId5" Type="http://schemas.openxmlformats.org/officeDocument/2006/relationships/image" Target="../media/image6.emf"/><Relationship Id="rId10" Type="http://schemas.openxmlformats.org/officeDocument/2006/relationships/image" Target="../media/image13.png"/><Relationship Id="rId4" Type="http://schemas.openxmlformats.org/officeDocument/2006/relationships/notesSlide" Target="../notesSlides/notesSlide6.xml"/><Relationship Id="rId9" Type="http://schemas.openxmlformats.org/officeDocument/2006/relationships/image" Target="../media/image12.svg"/></Relationships>
</file>

<file path=ppt/slides/_rels/slide70.xml.rels><?xml version="1.0" encoding="UTF-8" standalone="yes"?>
<Relationships xmlns="http://schemas.openxmlformats.org/package/2006/relationships"><Relationship Id="rId3" Type="http://schemas.openxmlformats.org/officeDocument/2006/relationships/hyperlink" Target="https://docs.microsoft.com/en-us/learn/modules/identity-permissions-consent/" TargetMode="External"/><Relationship Id="rId2" Type="http://schemas.openxmlformats.org/officeDocument/2006/relationships/notesSlide" Target="../notesSlides/notesSlide51.xml"/><Relationship Id="rId1" Type="http://schemas.openxmlformats.org/officeDocument/2006/relationships/slideLayout" Target="../slideLayouts/slideLayout18.xml"/><Relationship Id="rId4" Type="http://schemas.openxmlformats.org/officeDocument/2006/relationships/image" Target="../media/image45.jpe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26.xml"/><Relationship Id="rId1" Type="http://schemas.openxmlformats.org/officeDocument/2006/relationships/customXml" Target="../../customXml/item54.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7.xml"/><Relationship Id="rId9"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emf"/><Relationship Id="rId2" Type="http://schemas.openxmlformats.org/officeDocument/2006/relationships/customXml" Target="../../customXml/item11.xml"/><Relationship Id="rId1" Type="http://schemas.openxmlformats.org/officeDocument/2006/relationships/customXml" Target="../../customXml/item19.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has access token - permission -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5" name="Regular Pentagon 1">
            <a:extLst>
              <a:ext uri="{FF2B5EF4-FFF2-40B4-BE49-F238E27FC236}">
                <a16:creationId xmlns:a16="http://schemas.microsoft.com/office/drawing/2014/main" id="{57ED5F65-0A0B-4862-B040-182D85588EFE}"/>
              </a:ext>
            </a:extLst>
          </p:cNvPr>
          <p:cNvSpPr/>
          <p:nvPr/>
        </p:nvSpPr>
        <p:spPr bwMode="auto">
          <a:xfrm>
            <a:off x="1552875" y="545820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5" name="Arrow: Right 24">
            <a:extLst>
              <a:ext uri="{FF2B5EF4-FFF2-40B4-BE49-F238E27FC236}">
                <a16:creationId xmlns:a16="http://schemas.microsoft.com/office/drawing/2014/main" id="{EA398650-8A63-4030-9568-5EC358274019}"/>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41102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Still have a problem?</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5" name="Regular Pentagon 1">
            <a:extLst>
              <a:ext uri="{FF2B5EF4-FFF2-40B4-BE49-F238E27FC236}">
                <a16:creationId xmlns:a16="http://schemas.microsoft.com/office/drawing/2014/main" id="{57ED5F65-0A0B-4862-B040-182D85588EFE}"/>
              </a:ext>
            </a:extLst>
          </p:cNvPr>
          <p:cNvSpPr/>
          <p:nvPr/>
        </p:nvSpPr>
        <p:spPr bwMode="auto">
          <a:xfrm>
            <a:off x="7432745" y="3553843"/>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5" name="Arrow: Right 24">
            <a:extLst>
              <a:ext uri="{FF2B5EF4-FFF2-40B4-BE49-F238E27FC236}">
                <a16:creationId xmlns:a16="http://schemas.microsoft.com/office/drawing/2014/main" id="{EA398650-8A63-4030-9568-5EC358274019}"/>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08965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a:xfrm>
            <a:off x="444413" y="187566"/>
            <a:ext cx="7088981" cy="1325563"/>
          </a:xfrm>
        </p:spPr>
        <p:txBody>
          <a:bodyPr/>
          <a:lstStyle/>
          <a:p>
            <a:r>
              <a:rPr lang="en-US" dirty="0"/>
              <a:t>https://graph.microsoft.com</a:t>
            </a:r>
          </a:p>
        </p:txBody>
      </p:sp>
      <p:cxnSp>
        <p:nvCxnSpPr>
          <p:cNvPr id="8" name="Straight Connector 7">
            <a:extLst>
              <a:ext uri="{FF2B5EF4-FFF2-40B4-BE49-F238E27FC236}">
                <a16:creationId xmlns:a16="http://schemas.microsoft.com/office/drawing/2014/main" id="{FBA0B411-5CB4-44F6-9241-95BE4B5CED28}"/>
              </a:ext>
            </a:extLst>
          </p:cNvPr>
          <p:cNvCxnSpPr/>
          <p:nvPr/>
        </p:nvCxnSpPr>
        <p:spPr>
          <a:xfrm flipV="1">
            <a:off x="4103281" y="469617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9E3DCDA2-B225-47E3-A087-83807C290F7E}"/>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74F2EA3F-BFE9-4919-B589-977CFCBEA9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nvGrpSpPr>
          <p:cNvPr id="11" name="Group 5">
            <a:extLst>
              <a:ext uri="{FF2B5EF4-FFF2-40B4-BE49-F238E27FC236}">
                <a16:creationId xmlns:a16="http://schemas.microsoft.com/office/drawing/2014/main" id="{F3350858-B5DA-48FC-ACDE-B8327F16498B}"/>
              </a:ext>
            </a:extLst>
          </p:cNvPr>
          <p:cNvGrpSpPr/>
          <p:nvPr/>
        </p:nvGrpSpPr>
        <p:grpSpPr>
          <a:xfrm>
            <a:off x="6223490" y="4309358"/>
            <a:ext cx="793531" cy="793531"/>
            <a:chOff x="5681540" y="2652588"/>
            <a:chExt cx="778042" cy="778042"/>
          </a:xfrm>
        </p:grpSpPr>
        <p:sp>
          <p:nvSpPr>
            <p:cNvPr id="12" name="Oval 12">
              <a:extLst>
                <a:ext uri="{FF2B5EF4-FFF2-40B4-BE49-F238E27FC236}">
                  <a16:creationId xmlns:a16="http://schemas.microsoft.com/office/drawing/2014/main" id="{51218984-1886-464E-814B-C0CDDF0175ED}"/>
                </a:ext>
              </a:extLst>
            </p:cNvPr>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13" name="Picture 14">
              <a:extLst>
                <a:ext uri="{FF2B5EF4-FFF2-40B4-BE49-F238E27FC236}">
                  <a16:creationId xmlns:a16="http://schemas.microsoft.com/office/drawing/2014/main" id="{33089ECD-0540-4F3D-8394-B275FDB9C4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14" name="Group 23">
            <a:extLst>
              <a:ext uri="{FF2B5EF4-FFF2-40B4-BE49-F238E27FC236}">
                <a16:creationId xmlns:a16="http://schemas.microsoft.com/office/drawing/2014/main" id="{563A9C44-00ED-4572-A32B-CA16B77F7DA1}"/>
              </a:ext>
            </a:extLst>
          </p:cNvPr>
          <p:cNvGrpSpPr/>
          <p:nvPr/>
        </p:nvGrpSpPr>
        <p:grpSpPr>
          <a:xfrm>
            <a:off x="3443534" y="4150574"/>
            <a:ext cx="779568" cy="1110704"/>
            <a:chOff x="636295" y="2518478"/>
            <a:chExt cx="1435768" cy="2045634"/>
          </a:xfrm>
        </p:grpSpPr>
        <p:sp>
          <p:nvSpPr>
            <p:cNvPr id="15" name="Oval 24">
              <a:extLst>
                <a:ext uri="{FF2B5EF4-FFF2-40B4-BE49-F238E27FC236}">
                  <a16:creationId xmlns:a16="http://schemas.microsoft.com/office/drawing/2014/main" id="{8E1E66F7-811F-4EB0-B739-65E3C1137832}"/>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16" name="Diagram 25">
              <a:extLst>
                <a:ext uri="{FF2B5EF4-FFF2-40B4-BE49-F238E27FC236}">
                  <a16:creationId xmlns:a16="http://schemas.microsoft.com/office/drawing/2014/main" id="{C461521D-1B32-4822-A445-EB218D71E29D}"/>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grpSp>
        <p:nvGrpSpPr>
          <p:cNvPr id="17" name="Group 30">
            <a:extLst>
              <a:ext uri="{FF2B5EF4-FFF2-40B4-BE49-F238E27FC236}">
                <a16:creationId xmlns:a16="http://schemas.microsoft.com/office/drawing/2014/main" id="{B3262584-CBF9-46C1-A363-053E2524D78A}"/>
              </a:ext>
            </a:extLst>
          </p:cNvPr>
          <p:cNvGrpSpPr/>
          <p:nvPr/>
        </p:nvGrpSpPr>
        <p:grpSpPr>
          <a:xfrm>
            <a:off x="4319396" y="4311787"/>
            <a:ext cx="787938" cy="787938"/>
            <a:chOff x="7218205" y="2347793"/>
            <a:chExt cx="2318826" cy="2318826"/>
          </a:xfrm>
        </p:grpSpPr>
        <p:sp>
          <p:nvSpPr>
            <p:cNvPr id="18" name="Oval 31">
              <a:extLst>
                <a:ext uri="{FF2B5EF4-FFF2-40B4-BE49-F238E27FC236}">
                  <a16:creationId xmlns:a16="http://schemas.microsoft.com/office/drawing/2014/main" id="{4F5AD54B-01EC-4EB2-81D5-1FB6A2E17560}"/>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19" name="Group 32">
              <a:extLst>
                <a:ext uri="{FF2B5EF4-FFF2-40B4-BE49-F238E27FC236}">
                  <a16:creationId xmlns:a16="http://schemas.microsoft.com/office/drawing/2014/main" id="{FBA177CB-9F7E-4F9D-AAD6-EDE873A3E314}"/>
                </a:ext>
              </a:extLst>
            </p:cNvPr>
            <p:cNvGrpSpPr/>
            <p:nvPr/>
          </p:nvGrpSpPr>
          <p:grpSpPr>
            <a:xfrm>
              <a:off x="7559471" y="2705101"/>
              <a:ext cx="1661110" cy="1640303"/>
              <a:chOff x="3355431" y="2727158"/>
              <a:chExt cx="1661110" cy="1640303"/>
            </a:xfrm>
          </p:grpSpPr>
          <p:sp>
            <p:nvSpPr>
              <p:cNvPr id="24" name="Oval 64">
                <a:extLst>
                  <a:ext uri="{FF2B5EF4-FFF2-40B4-BE49-F238E27FC236}">
                    <a16:creationId xmlns:a16="http://schemas.microsoft.com/office/drawing/2014/main" id="{1C87073C-61FD-42DE-B18F-917B3808FD56}"/>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25" name="Oval 65">
                <a:extLst>
                  <a:ext uri="{FF2B5EF4-FFF2-40B4-BE49-F238E27FC236}">
                    <a16:creationId xmlns:a16="http://schemas.microsoft.com/office/drawing/2014/main" id="{1008FD4E-208E-459E-A1A0-E7116CFAED2A}"/>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26" name="Oval 67">
                <a:extLst>
                  <a:ext uri="{FF2B5EF4-FFF2-40B4-BE49-F238E27FC236}">
                    <a16:creationId xmlns:a16="http://schemas.microsoft.com/office/drawing/2014/main" id="{103BB0B1-F745-4CA7-A465-0F862A682EDD}"/>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27" name="Oval 68">
                <a:extLst>
                  <a:ext uri="{FF2B5EF4-FFF2-40B4-BE49-F238E27FC236}">
                    <a16:creationId xmlns:a16="http://schemas.microsoft.com/office/drawing/2014/main" id="{489A671D-4FAA-42C6-AA87-FAF14290B05E}"/>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20" name="Diagram 34">
              <a:extLst>
                <a:ext uri="{FF2B5EF4-FFF2-40B4-BE49-F238E27FC236}">
                  <a16:creationId xmlns:a16="http://schemas.microsoft.com/office/drawing/2014/main" id="{72BF00B3-9F95-46B6-B8CA-DDD6C190B67A}"/>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21" name="Diagram 35">
              <a:extLst>
                <a:ext uri="{FF2B5EF4-FFF2-40B4-BE49-F238E27FC236}">
                  <a16:creationId xmlns:a16="http://schemas.microsoft.com/office/drawing/2014/main" id="{C82D27E6-1301-48D4-98C8-3DA4D486E62D}"/>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22" name="Diagram 37">
              <a:extLst>
                <a:ext uri="{FF2B5EF4-FFF2-40B4-BE49-F238E27FC236}">
                  <a16:creationId xmlns:a16="http://schemas.microsoft.com/office/drawing/2014/main" id="{8BD6475B-5587-4EA9-B72B-38295F83F1C0}"/>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23" name="Diagram 41">
              <a:extLst>
                <a:ext uri="{FF2B5EF4-FFF2-40B4-BE49-F238E27FC236}">
                  <a16:creationId xmlns:a16="http://schemas.microsoft.com/office/drawing/2014/main" id="{C14AEF3B-29C8-4344-8B2F-187F78750535}"/>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nvGrpSpPr>
          <p:cNvPr id="28" name="Group 83">
            <a:extLst>
              <a:ext uri="{FF2B5EF4-FFF2-40B4-BE49-F238E27FC236}">
                <a16:creationId xmlns:a16="http://schemas.microsoft.com/office/drawing/2014/main" id="{112AB32E-BFE9-4272-A00B-9844D6EC5207}"/>
              </a:ext>
            </a:extLst>
          </p:cNvPr>
          <p:cNvGrpSpPr/>
          <p:nvPr/>
        </p:nvGrpSpPr>
        <p:grpSpPr>
          <a:xfrm>
            <a:off x="7124844" y="4304103"/>
            <a:ext cx="811999" cy="794936"/>
            <a:chOff x="10113425" y="2651210"/>
            <a:chExt cx="796150" cy="779420"/>
          </a:xfrm>
        </p:grpSpPr>
        <p:sp>
          <p:nvSpPr>
            <p:cNvPr id="29" name="Oval 84">
              <a:extLst>
                <a:ext uri="{FF2B5EF4-FFF2-40B4-BE49-F238E27FC236}">
                  <a16:creationId xmlns:a16="http://schemas.microsoft.com/office/drawing/2014/main" id="{B04DDD77-210E-4BE8-BF73-919EE4935E65}"/>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30" name="Picture 85">
              <a:extLst>
                <a:ext uri="{FF2B5EF4-FFF2-40B4-BE49-F238E27FC236}">
                  <a16:creationId xmlns:a16="http://schemas.microsoft.com/office/drawing/2014/main" id="{593B3E7B-9E7F-4F53-B64C-6439B12367EB}"/>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31" name="Group 89">
            <a:extLst>
              <a:ext uri="{FF2B5EF4-FFF2-40B4-BE49-F238E27FC236}">
                <a16:creationId xmlns:a16="http://schemas.microsoft.com/office/drawing/2014/main" id="{71012B5A-72D5-486C-AD69-627A7518FB81}"/>
              </a:ext>
            </a:extLst>
          </p:cNvPr>
          <p:cNvGrpSpPr/>
          <p:nvPr/>
        </p:nvGrpSpPr>
        <p:grpSpPr>
          <a:xfrm>
            <a:off x="8047020" y="4296245"/>
            <a:ext cx="819857" cy="810653"/>
            <a:chOff x="10113425" y="3530904"/>
            <a:chExt cx="803854" cy="794830"/>
          </a:xfrm>
        </p:grpSpPr>
        <p:sp>
          <p:nvSpPr>
            <p:cNvPr id="32" name="Oval 90">
              <a:extLst>
                <a:ext uri="{FF2B5EF4-FFF2-40B4-BE49-F238E27FC236}">
                  <a16:creationId xmlns:a16="http://schemas.microsoft.com/office/drawing/2014/main" id="{C81503A7-249B-4B44-B4A3-028F5B5F66A8}"/>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33" name="Picture 91">
              <a:extLst>
                <a:ext uri="{FF2B5EF4-FFF2-40B4-BE49-F238E27FC236}">
                  <a16:creationId xmlns:a16="http://schemas.microsoft.com/office/drawing/2014/main" id="{B233F61B-24A7-440C-B15F-E5038E1DA8EA}"/>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34" name="Rounded Rectangle 45">
            <a:extLst>
              <a:ext uri="{FF2B5EF4-FFF2-40B4-BE49-F238E27FC236}">
                <a16:creationId xmlns:a16="http://schemas.microsoft.com/office/drawing/2014/main" id="{49991676-3C04-4A09-BF95-AD54E2567ED6}"/>
              </a:ext>
            </a:extLst>
          </p:cNvPr>
          <p:cNvSpPr/>
          <p:nvPr/>
        </p:nvSpPr>
        <p:spPr>
          <a:xfrm>
            <a:off x="3443534"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sp>
        <p:nvSpPr>
          <p:cNvPr id="35" name="Rounded Rectangle 47">
            <a:extLst>
              <a:ext uri="{FF2B5EF4-FFF2-40B4-BE49-F238E27FC236}">
                <a16:creationId xmlns:a16="http://schemas.microsoft.com/office/drawing/2014/main" id="{E4C89E5C-C10C-4041-871D-89DBB8A52015}"/>
              </a:ext>
            </a:extLst>
          </p:cNvPr>
          <p:cNvSpPr/>
          <p:nvPr/>
        </p:nvSpPr>
        <p:spPr>
          <a:xfrm>
            <a:off x="5223296"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36" name="Rounded Rectangle 48">
            <a:extLst>
              <a:ext uri="{FF2B5EF4-FFF2-40B4-BE49-F238E27FC236}">
                <a16:creationId xmlns:a16="http://schemas.microsoft.com/office/drawing/2014/main" id="{CABB8216-8154-44EB-81B0-57A2F2330BF8}"/>
              </a:ext>
            </a:extLst>
          </p:cNvPr>
          <p:cNvSpPr/>
          <p:nvPr/>
        </p:nvSpPr>
        <p:spPr>
          <a:xfrm>
            <a:off x="6237453"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37" name="Rounded Rectangle 49">
            <a:extLst>
              <a:ext uri="{FF2B5EF4-FFF2-40B4-BE49-F238E27FC236}">
                <a16:creationId xmlns:a16="http://schemas.microsoft.com/office/drawing/2014/main" id="{45C773A0-BB29-4A82-827E-FE905FEFCE76}"/>
              </a:ext>
            </a:extLst>
          </p:cNvPr>
          <p:cNvSpPr/>
          <p:nvPr/>
        </p:nvSpPr>
        <p:spPr>
          <a:xfrm>
            <a:off x="7138807"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38" name="Rounded Rectangle 51">
            <a:extLst>
              <a:ext uri="{FF2B5EF4-FFF2-40B4-BE49-F238E27FC236}">
                <a16:creationId xmlns:a16="http://schemas.microsoft.com/office/drawing/2014/main" id="{CC98E20F-17D3-47B4-99EE-65B159C5BC99}"/>
              </a:ext>
            </a:extLst>
          </p:cNvPr>
          <p:cNvSpPr/>
          <p:nvPr/>
        </p:nvSpPr>
        <p:spPr>
          <a:xfrm>
            <a:off x="8067164" y="523490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sp>
        <p:nvSpPr>
          <p:cNvPr id="39" name="Rounded Rectangle 54">
            <a:extLst>
              <a:ext uri="{FF2B5EF4-FFF2-40B4-BE49-F238E27FC236}">
                <a16:creationId xmlns:a16="http://schemas.microsoft.com/office/drawing/2014/main" id="{487FFB22-0DAB-4AB3-8D74-7351ADAF9289}"/>
              </a:ext>
            </a:extLst>
          </p:cNvPr>
          <p:cNvSpPr/>
          <p:nvPr/>
        </p:nvSpPr>
        <p:spPr>
          <a:xfrm>
            <a:off x="4334495" y="523576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sp>
        <p:nvSpPr>
          <p:cNvPr id="40" name="Title 1">
            <a:extLst>
              <a:ext uri="{FF2B5EF4-FFF2-40B4-BE49-F238E27FC236}">
                <a16:creationId xmlns:a16="http://schemas.microsoft.com/office/drawing/2014/main" id="{0E777DF2-9E29-4315-B97F-2617195A134C}"/>
              </a:ext>
            </a:extLst>
          </p:cNvPr>
          <p:cNvSpPr txBox="1">
            <a:spLocks/>
          </p:cNvSpPr>
          <p:nvPr/>
        </p:nvSpPr>
        <p:spPr>
          <a:xfrm>
            <a:off x="3383832" y="3371689"/>
            <a:ext cx="6624105" cy="361486"/>
          </a:xfrm>
          <a:prstGeom prst="rect">
            <a:avLst/>
          </a:prstGeom>
        </p:spPr>
        <p:txBody>
          <a:bodyPr vert="horz" lIns="93260" tIns="46630" rIns="93260" bIns="4663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597" rtl="0" eaLnBrk="1" fontAlgn="auto" latinLnBrk="0" hangingPunct="1">
              <a:lnSpc>
                <a:spcPct val="150000"/>
              </a:lnSpc>
              <a:spcBef>
                <a:spcPct val="0"/>
              </a:spcBef>
              <a:spcAft>
                <a:spcPts val="0"/>
              </a:spcAft>
              <a:buClrTx/>
              <a:buSzTx/>
              <a:buFontTx/>
              <a:buNone/>
              <a:tabLst/>
              <a:defRPr/>
            </a:pPr>
            <a:r>
              <a:rPr kumimoji="0" lang="en-US" sz="2040" b="0"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graph.microsoft.com</a:t>
            </a:r>
          </a:p>
        </p:txBody>
      </p:sp>
      <p:sp>
        <p:nvSpPr>
          <p:cNvPr id="41" name="Rounded Rectangle 60">
            <a:extLst>
              <a:ext uri="{FF2B5EF4-FFF2-40B4-BE49-F238E27FC236}">
                <a16:creationId xmlns:a16="http://schemas.microsoft.com/office/drawing/2014/main" id="{CF1BC49D-72F9-4D45-952D-715C0A344160}"/>
              </a:ext>
            </a:extLst>
          </p:cNvPr>
          <p:cNvSpPr/>
          <p:nvPr/>
        </p:nvSpPr>
        <p:spPr>
          <a:xfrm>
            <a:off x="3383831" y="6026208"/>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42" name="Title 1">
            <a:extLst>
              <a:ext uri="{FF2B5EF4-FFF2-40B4-BE49-F238E27FC236}">
                <a16:creationId xmlns:a16="http://schemas.microsoft.com/office/drawing/2014/main" id="{484D7DBE-F345-4D03-B69E-8044F4E5DCDC}"/>
              </a:ext>
            </a:extLst>
          </p:cNvPr>
          <p:cNvSpPr txBox="1">
            <a:spLocks/>
          </p:cNvSpPr>
          <p:nvPr/>
        </p:nvSpPr>
        <p:spPr>
          <a:xfrm>
            <a:off x="3383832" y="6105812"/>
            <a:ext cx="6624106" cy="361486"/>
          </a:xfrm>
          <a:prstGeom prst="rect">
            <a:avLst/>
          </a:prstGeom>
        </p:spPr>
        <p:txBody>
          <a:bodyPr vert="horz" lIns="93260" tIns="46630" rIns="93260" bIns="4663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32597" rtl="0" eaLnBrk="1" fontAlgn="auto" latinLnBrk="0" hangingPunct="1">
              <a:lnSpc>
                <a:spcPct val="150000"/>
              </a:lnSpc>
              <a:spcBef>
                <a:spcPct val="0"/>
              </a:spcBef>
              <a:spcAft>
                <a:spcPts val="0"/>
              </a:spcAft>
              <a:buClrTx/>
              <a:buSzTx/>
              <a:buFontTx/>
              <a:buNone/>
              <a:tabLst/>
              <a:defRPr/>
            </a:pPr>
            <a:r>
              <a:rPr kumimoji="0" lang="en-US" sz="1836" b="0" i="0" u="none" strike="noStrike" kern="1200" cap="none" spc="0" normalizeH="0" baseline="0" noProof="0">
                <a:ln>
                  <a:noFill/>
                </a:ln>
                <a:solidFill>
                  <a:prstClr val="white"/>
                </a:solidFill>
                <a:effectLst/>
                <a:uLnTx/>
                <a:uFillTx/>
                <a:latin typeface="Segoe UI" panose="020B0502040204020203" pitchFamily="34" charset="0"/>
                <a:ea typeface="+mj-ea"/>
                <a:cs typeface="Segoe UI" panose="020B0502040204020203" pitchFamily="34" charset="0"/>
              </a:rPr>
              <a:t>Insights and relationships from Graph</a:t>
            </a:r>
          </a:p>
        </p:txBody>
      </p:sp>
      <p:cxnSp>
        <p:nvCxnSpPr>
          <p:cNvPr id="43" name="Straight Arrow Connector 42">
            <a:extLst>
              <a:ext uri="{FF2B5EF4-FFF2-40B4-BE49-F238E27FC236}">
                <a16:creationId xmlns:a16="http://schemas.microsoft.com/office/drawing/2014/main" id="{A82A354D-C2A7-46FB-9E70-7C7108C5CB2C}"/>
              </a:ext>
            </a:extLst>
          </p:cNvPr>
          <p:cNvCxnSpPr/>
          <p:nvPr/>
        </p:nvCxnSpPr>
        <p:spPr>
          <a:xfrm>
            <a:off x="4735425"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97">
            <a:extLst>
              <a:ext uri="{FF2B5EF4-FFF2-40B4-BE49-F238E27FC236}">
                <a16:creationId xmlns:a16="http://schemas.microsoft.com/office/drawing/2014/main" id="{9762F485-7969-4328-A55F-180CDB9EC96E}"/>
              </a:ext>
            </a:extLst>
          </p:cNvPr>
          <p:cNvCxnSpPr/>
          <p:nvPr/>
        </p:nvCxnSpPr>
        <p:spPr>
          <a:xfrm>
            <a:off x="5615449"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98">
            <a:extLst>
              <a:ext uri="{FF2B5EF4-FFF2-40B4-BE49-F238E27FC236}">
                <a16:creationId xmlns:a16="http://schemas.microsoft.com/office/drawing/2014/main" id="{AEAEE33B-437B-40DA-9245-FF1749FB79AC}"/>
              </a:ext>
            </a:extLst>
          </p:cNvPr>
          <p:cNvCxnSpPr/>
          <p:nvPr/>
        </p:nvCxnSpPr>
        <p:spPr>
          <a:xfrm>
            <a:off x="6623561"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99">
            <a:extLst>
              <a:ext uri="{FF2B5EF4-FFF2-40B4-BE49-F238E27FC236}">
                <a16:creationId xmlns:a16="http://schemas.microsoft.com/office/drawing/2014/main" id="{9EC5DF8F-48AE-4DD4-89BA-93BBD690C651}"/>
              </a:ext>
            </a:extLst>
          </p:cNvPr>
          <p:cNvCxnSpPr/>
          <p:nvPr/>
        </p:nvCxnSpPr>
        <p:spPr>
          <a:xfrm>
            <a:off x="7559665"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100">
            <a:extLst>
              <a:ext uri="{FF2B5EF4-FFF2-40B4-BE49-F238E27FC236}">
                <a16:creationId xmlns:a16="http://schemas.microsoft.com/office/drawing/2014/main" id="{1159750E-E746-4897-83B8-0D7EBB33AF04}"/>
              </a:ext>
            </a:extLst>
          </p:cNvPr>
          <p:cNvCxnSpPr/>
          <p:nvPr/>
        </p:nvCxnSpPr>
        <p:spPr>
          <a:xfrm>
            <a:off x="8495769"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101">
            <a:extLst>
              <a:ext uri="{FF2B5EF4-FFF2-40B4-BE49-F238E27FC236}">
                <a16:creationId xmlns:a16="http://schemas.microsoft.com/office/drawing/2014/main" id="{9C301144-30CA-4A61-9435-DD952880CBA0}"/>
              </a:ext>
            </a:extLst>
          </p:cNvPr>
          <p:cNvCxnSpPr/>
          <p:nvPr/>
        </p:nvCxnSpPr>
        <p:spPr>
          <a:xfrm>
            <a:off x="3815249" y="5496905"/>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102">
            <a:extLst>
              <a:ext uri="{FF2B5EF4-FFF2-40B4-BE49-F238E27FC236}">
                <a16:creationId xmlns:a16="http://schemas.microsoft.com/office/drawing/2014/main" id="{F12953AE-7E52-4A6D-8383-E45C1F58710F}"/>
              </a:ext>
            </a:extLst>
          </p:cNvPr>
          <p:cNvCxnSpPr/>
          <p:nvPr/>
        </p:nvCxnSpPr>
        <p:spPr>
          <a:xfrm flipV="1">
            <a:off x="8423761"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103">
            <a:extLst>
              <a:ext uri="{FF2B5EF4-FFF2-40B4-BE49-F238E27FC236}">
                <a16:creationId xmlns:a16="http://schemas.microsoft.com/office/drawing/2014/main" id="{814AF562-51FB-41C5-A7B3-8CA5DED0E890}"/>
              </a:ext>
            </a:extLst>
          </p:cNvPr>
          <p:cNvCxnSpPr/>
          <p:nvPr/>
        </p:nvCxnSpPr>
        <p:spPr>
          <a:xfrm flipV="1">
            <a:off x="7511390"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104">
            <a:extLst>
              <a:ext uri="{FF2B5EF4-FFF2-40B4-BE49-F238E27FC236}">
                <a16:creationId xmlns:a16="http://schemas.microsoft.com/office/drawing/2014/main" id="{B88A2291-6037-49EA-A4B6-F84C6CB71D88}"/>
              </a:ext>
            </a:extLst>
          </p:cNvPr>
          <p:cNvCxnSpPr/>
          <p:nvPr/>
        </p:nvCxnSpPr>
        <p:spPr>
          <a:xfrm flipV="1">
            <a:off x="6623561"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105">
            <a:extLst>
              <a:ext uri="{FF2B5EF4-FFF2-40B4-BE49-F238E27FC236}">
                <a16:creationId xmlns:a16="http://schemas.microsoft.com/office/drawing/2014/main" id="{85DBE43A-F639-402C-9F63-290AB9B82B07}"/>
              </a:ext>
            </a:extLst>
          </p:cNvPr>
          <p:cNvCxnSpPr/>
          <p:nvPr/>
        </p:nvCxnSpPr>
        <p:spPr>
          <a:xfrm flipV="1">
            <a:off x="5634685"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106">
            <a:extLst>
              <a:ext uri="{FF2B5EF4-FFF2-40B4-BE49-F238E27FC236}">
                <a16:creationId xmlns:a16="http://schemas.microsoft.com/office/drawing/2014/main" id="{E3BDB289-06E8-4B57-A149-9F79072CD1E7}"/>
              </a:ext>
            </a:extLst>
          </p:cNvPr>
          <p:cNvCxnSpPr/>
          <p:nvPr/>
        </p:nvCxnSpPr>
        <p:spPr>
          <a:xfrm flipV="1">
            <a:off x="3839715" y="378478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107">
            <a:extLst>
              <a:ext uri="{FF2B5EF4-FFF2-40B4-BE49-F238E27FC236}">
                <a16:creationId xmlns:a16="http://schemas.microsoft.com/office/drawing/2014/main" id="{6A94126D-DD65-4C7B-99EC-59AA80D8C5C2}"/>
              </a:ext>
            </a:extLst>
          </p:cNvPr>
          <p:cNvCxnSpPr/>
          <p:nvPr/>
        </p:nvCxnSpPr>
        <p:spPr>
          <a:xfrm flipV="1">
            <a:off x="4735425" y="388417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108">
            <a:extLst>
              <a:ext uri="{FF2B5EF4-FFF2-40B4-BE49-F238E27FC236}">
                <a16:creationId xmlns:a16="http://schemas.microsoft.com/office/drawing/2014/main" id="{AED4F581-AF97-4A6D-93E0-AC661CC8E1A8}"/>
              </a:ext>
            </a:extLst>
          </p:cNvPr>
          <p:cNvCxnSpPr/>
          <p:nvPr/>
        </p:nvCxnSpPr>
        <p:spPr>
          <a:xfrm>
            <a:off x="9431873" y="3884175"/>
            <a:ext cx="0" cy="2241423"/>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56" name="Group 109">
            <a:extLst>
              <a:ext uri="{FF2B5EF4-FFF2-40B4-BE49-F238E27FC236}">
                <a16:creationId xmlns:a16="http://schemas.microsoft.com/office/drawing/2014/main" id="{4495D08C-ADF7-44A8-9C31-DF19301EA6F0}"/>
              </a:ext>
            </a:extLst>
          </p:cNvPr>
          <p:cNvGrpSpPr/>
          <p:nvPr/>
        </p:nvGrpSpPr>
        <p:grpSpPr>
          <a:xfrm>
            <a:off x="9627112" y="5608770"/>
            <a:ext cx="185585" cy="417438"/>
            <a:chOff x="7565604" y="5053690"/>
            <a:chExt cx="185585" cy="417438"/>
          </a:xfrm>
        </p:grpSpPr>
        <p:cxnSp>
          <p:nvCxnSpPr>
            <p:cNvPr id="57" name="Straight Connector 110">
              <a:extLst>
                <a:ext uri="{FF2B5EF4-FFF2-40B4-BE49-F238E27FC236}">
                  <a16:creationId xmlns:a16="http://schemas.microsoft.com/office/drawing/2014/main" id="{E9CD7740-AD65-45CA-82DF-5EF1AD3AFFC4}"/>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58" name="Oval 111">
              <a:extLst>
                <a:ext uri="{FF2B5EF4-FFF2-40B4-BE49-F238E27FC236}">
                  <a16:creationId xmlns:a16="http://schemas.microsoft.com/office/drawing/2014/main" id="{111347C0-9354-40D7-ACB9-34202DC4D658}"/>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9" name="Group 112">
            <a:extLst>
              <a:ext uri="{FF2B5EF4-FFF2-40B4-BE49-F238E27FC236}">
                <a16:creationId xmlns:a16="http://schemas.microsoft.com/office/drawing/2014/main" id="{563DC896-4988-49C8-B5EB-BAE96622A602}"/>
              </a:ext>
            </a:extLst>
          </p:cNvPr>
          <p:cNvGrpSpPr/>
          <p:nvPr/>
        </p:nvGrpSpPr>
        <p:grpSpPr>
          <a:xfrm>
            <a:off x="8610085" y="4064391"/>
            <a:ext cx="145610" cy="327521"/>
            <a:chOff x="7565604" y="5053690"/>
            <a:chExt cx="185585" cy="417438"/>
          </a:xfrm>
        </p:grpSpPr>
        <p:cxnSp>
          <p:nvCxnSpPr>
            <p:cNvPr id="60" name="Straight Connector 113">
              <a:extLst>
                <a:ext uri="{FF2B5EF4-FFF2-40B4-BE49-F238E27FC236}">
                  <a16:creationId xmlns:a16="http://schemas.microsoft.com/office/drawing/2014/main" id="{12A50665-2E35-486E-810B-83E01E645246}"/>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1" name="Oval 114">
              <a:extLst>
                <a:ext uri="{FF2B5EF4-FFF2-40B4-BE49-F238E27FC236}">
                  <a16:creationId xmlns:a16="http://schemas.microsoft.com/office/drawing/2014/main" id="{65E63164-2B13-4961-9743-7A65372C7DAE}"/>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2" name="Group 115">
            <a:extLst>
              <a:ext uri="{FF2B5EF4-FFF2-40B4-BE49-F238E27FC236}">
                <a16:creationId xmlns:a16="http://schemas.microsoft.com/office/drawing/2014/main" id="{F0C7DF4E-5CDA-4B6B-A606-215309E11CA6}"/>
              </a:ext>
            </a:extLst>
          </p:cNvPr>
          <p:cNvGrpSpPr/>
          <p:nvPr/>
        </p:nvGrpSpPr>
        <p:grpSpPr>
          <a:xfrm>
            <a:off x="7706172" y="4084861"/>
            <a:ext cx="145610" cy="327521"/>
            <a:chOff x="7565604" y="5053690"/>
            <a:chExt cx="185585" cy="417438"/>
          </a:xfrm>
        </p:grpSpPr>
        <p:cxnSp>
          <p:nvCxnSpPr>
            <p:cNvPr id="63" name="Straight Connector 116">
              <a:extLst>
                <a:ext uri="{FF2B5EF4-FFF2-40B4-BE49-F238E27FC236}">
                  <a16:creationId xmlns:a16="http://schemas.microsoft.com/office/drawing/2014/main" id="{DC040B91-BEAC-4A86-8918-BA18D30B31BE}"/>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4" name="Oval 117">
              <a:extLst>
                <a:ext uri="{FF2B5EF4-FFF2-40B4-BE49-F238E27FC236}">
                  <a16:creationId xmlns:a16="http://schemas.microsoft.com/office/drawing/2014/main" id="{A2181FEC-0746-431D-91E7-D4110BB8561E}"/>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5" name="Group 118">
            <a:extLst>
              <a:ext uri="{FF2B5EF4-FFF2-40B4-BE49-F238E27FC236}">
                <a16:creationId xmlns:a16="http://schemas.microsoft.com/office/drawing/2014/main" id="{FFF3F200-8E1F-4174-9ED3-19B087551C99}"/>
              </a:ext>
            </a:extLst>
          </p:cNvPr>
          <p:cNvGrpSpPr/>
          <p:nvPr/>
        </p:nvGrpSpPr>
        <p:grpSpPr>
          <a:xfrm>
            <a:off x="6765983" y="4052342"/>
            <a:ext cx="145610" cy="327521"/>
            <a:chOff x="7565604" y="5053690"/>
            <a:chExt cx="185585" cy="417438"/>
          </a:xfrm>
        </p:grpSpPr>
        <p:cxnSp>
          <p:nvCxnSpPr>
            <p:cNvPr id="66" name="Straight Connector 119">
              <a:extLst>
                <a:ext uri="{FF2B5EF4-FFF2-40B4-BE49-F238E27FC236}">
                  <a16:creationId xmlns:a16="http://schemas.microsoft.com/office/drawing/2014/main" id="{A91B2E3D-BEF9-4BD6-A9D8-9EAD29D34632}"/>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7" name="Oval 120">
              <a:extLst>
                <a:ext uri="{FF2B5EF4-FFF2-40B4-BE49-F238E27FC236}">
                  <a16:creationId xmlns:a16="http://schemas.microsoft.com/office/drawing/2014/main" id="{7362DFA7-4AC4-4A3B-9317-0686851904C9}"/>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8" name="Group 121">
            <a:extLst>
              <a:ext uri="{FF2B5EF4-FFF2-40B4-BE49-F238E27FC236}">
                <a16:creationId xmlns:a16="http://schemas.microsoft.com/office/drawing/2014/main" id="{1CDAC7A5-2D44-4512-898C-DD898E4CD7E4}"/>
              </a:ext>
            </a:extLst>
          </p:cNvPr>
          <p:cNvGrpSpPr/>
          <p:nvPr/>
        </p:nvGrpSpPr>
        <p:grpSpPr>
          <a:xfrm>
            <a:off x="5771200" y="4064391"/>
            <a:ext cx="145610" cy="327521"/>
            <a:chOff x="7565604" y="5053690"/>
            <a:chExt cx="185585" cy="417438"/>
          </a:xfrm>
        </p:grpSpPr>
        <p:cxnSp>
          <p:nvCxnSpPr>
            <p:cNvPr id="69" name="Straight Connector 122">
              <a:extLst>
                <a:ext uri="{FF2B5EF4-FFF2-40B4-BE49-F238E27FC236}">
                  <a16:creationId xmlns:a16="http://schemas.microsoft.com/office/drawing/2014/main" id="{84CBE96E-5AEF-49A4-BDA6-B3C7631C77A2}"/>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70" name="Oval 123">
              <a:extLst>
                <a:ext uri="{FF2B5EF4-FFF2-40B4-BE49-F238E27FC236}">
                  <a16:creationId xmlns:a16="http://schemas.microsoft.com/office/drawing/2014/main" id="{9876C2D2-F6FD-4EDD-BD9A-48071E76693F}"/>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1" name="Group 124">
            <a:extLst>
              <a:ext uri="{FF2B5EF4-FFF2-40B4-BE49-F238E27FC236}">
                <a16:creationId xmlns:a16="http://schemas.microsoft.com/office/drawing/2014/main" id="{4BCF88DA-60C6-40B0-8503-AA008CE3F3F0}"/>
              </a:ext>
            </a:extLst>
          </p:cNvPr>
          <p:cNvGrpSpPr/>
          <p:nvPr/>
        </p:nvGrpSpPr>
        <p:grpSpPr>
          <a:xfrm>
            <a:off x="4866532" y="4064391"/>
            <a:ext cx="145610" cy="327521"/>
            <a:chOff x="7565604" y="5053690"/>
            <a:chExt cx="185585" cy="417438"/>
          </a:xfrm>
        </p:grpSpPr>
        <p:cxnSp>
          <p:nvCxnSpPr>
            <p:cNvPr id="72" name="Straight Connector 125">
              <a:extLst>
                <a:ext uri="{FF2B5EF4-FFF2-40B4-BE49-F238E27FC236}">
                  <a16:creationId xmlns:a16="http://schemas.microsoft.com/office/drawing/2014/main" id="{18F8129E-88BE-4309-B24E-610C571C6E64}"/>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73" name="Oval 126">
              <a:extLst>
                <a:ext uri="{FF2B5EF4-FFF2-40B4-BE49-F238E27FC236}">
                  <a16:creationId xmlns:a16="http://schemas.microsoft.com/office/drawing/2014/main" id="{60275FC5-4608-4B33-8318-B3B66C3FCB3C}"/>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4" name="Group 128">
            <a:extLst>
              <a:ext uri="{FF2B5EF4-FFF2-40B4-BE49-F238E27FC236}">
                <a16:creationId xmlns:a16="http://schemas.microsoft.com/office/drawing/2014/main" id="{D976BB6D-7665-4986-8F2E-926CB6AED9C6}"/>
              </a:ext>
            </a:extLst>
          </p:cNvPr>
          <p:cNvGrpSpPr/>
          <p:nvPr/>
        </p:nvGrpSpPr>
        <p:grpSpPr>
          <a:xfrm>
            <a:off x="3981059" y="4163781"/>
            <a:ext cx="145610" cy="327521"/>
            <a:chOff x="7565604" y="5053690"/>
            <a:chExt cx="185585" cy="417438"/>
          </a:xfrm>
        </p:grpSpPr>
        <p:cxnSp>
          <p:nvCxnSpPr>
            <p:cNvPr id="75" name="Straight Connector 129">
              <a:extLst>
                <a:ext uri="{FF2B5EF4-FFF2-40B4-BE49-F238E27FC236}">
                  <a16:creationId xmlns:a16="http://schemas.microsoft.com/office/drawing/2014/main" id="{1F3641E2-1B3B-4473-929C-829CB61218DA}"/>
                </a:ext>
              </a:extLst>
            </p:cNvPr>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76" name="Oval 130">
              <a:extLst>
                <a:ext uri="{FF2B5EF4-FFF2-40B4-BE49-F238E27FC236}">
                  <a16:creationId xmlns:a16="http://schemas.microsoft.com/office/drawing/2014/main" id="{5466FA0E-1747-46CF-B2C4-76408CB6FB29}"/>
                </a:ext>
              </a:extLst>
            </p:cNvPr>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77" name="Straight Arrow Connector 135">
            <a:extLst>
              <a:ext uri="{FF2B5EF4-FFF2-40B4-BE49-F238E27FC236}">
                <a16:creationId xmlns:a16="http://schemas.microsoft.com/office/drawing/2014/main" id="{483F96FE-08B6-4A06-94EE-1A90479AD753}"/>
              </a:ext>
            </a:extLst>
          </p:cNvPr>
          <p:cNvCxnSpPr/>
          <p:nvPr/>
        </p:nvCxnSpPr>
        <p:spPr>
          <a:xfrm>
            <a:off x="6673358" y="2611309"/>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9" name="Rounded Rectangle 13">
            <a:extLst>
              <a:ext uri="{FF2B5EF4-FFF2-40B4-BE49-F238E27FC236}">
                <a16:creationId xmlns:a16="http://schemas.microsoft.com/office/drawing/2014/main" id="{17460ABC-15CB-4299-84BF-847BF29C1999}"/>
              </a:ext>
            </a:extLst>
          </p:cNvPr>
          <p:cNvSpPr/>
          <p:nvPr/>
        </p:nvSpPr>
        <p:spPr>
          <a:xfrm>
            <a:off x="3383832" y="3192695"/>
            <a:ext cx="6624106" cy="59209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graph.microsoft.com</a:t>
            </a:r>
          </a:p>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dirty="0">
              <a:ln>
                <a:noFill/>
              </a:ln>
              <a:solidFill>
                <a:prstClr val="white"/>
              </a:solidFill>
              <a:effectLst/>
              <a:uLnTx/>
              <a:uFillTx/>
              <a:latin typeface="Segoe UI"/>
              <a:ea typeface="+mn-ea"/>
              <a:cs typeface="+mn-cs"/>
            </a:endParaRPr>
          </a:p>
        </p:txBody>
      </p:sp>
      <p:sp>
        <p:nvSpPr>
          <p:cNvPr id="3" name="Browser_4" title="Icon of a website or an app window">
            <a:extLst>
              <a:ext uri="{FF2B5EF4-FFF2-40B4-BE49-F238E27FC236}">
                <a16:creationId xmlns:a16="http://schemas.microsoft.com/office/drawing/2014/main" id="{2196C91F-9A01-4D21-9793-E935D68BFFCD}"/>
              </a:ext>
            </a:extLst>
          </p:cNvPr>
          <p:cNvSpPr>
            <a:spLocks noChangeAspect="1" noEditPoints="1"/>
          </p:cNvSpPr>
          <p:nvPr/>
        </p:nvSpPr>
        <p:spPr bwMode="auto">
          <a:xfrm>
            <a:off x="5723854" y="1241472"/>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287518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Some APIs have a rich surface area</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71592" y="154905"/>
            <a:ext cx="1281659" cy="660100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74" name="TextBox 73">
            <a:extLst>
              <a:ext uri="{FF2B5EF4-FFF2-40B4-BE49-F238E27FC236}">
                <a16:creationId xmlns:a16="http://schemas.microsoft.com/office/drawing/2014/main" id="{B7DB8EF9-916D-41D5-8D98-F2B8BA2EE8C0}"/>
              </a:ext>
            </a:extLst>
          </p:cNvPr>
          <p:cNvSpPr txBox="1"/>
          <p:nvPr/>
        </p:nvSpPr>
        <p:spPr>
          <a:xfrm>
            <a:off x="10843811" y="6233144"/>
            <a:ext cx="615553" cy="551590"/>
          </a:xfrm>
          <a:prstGeom prst="rect">
            <a:avLst/>
          </a:prstGeom>
          <a:noFill/>
        </p:spPr>
        <p:txBody>
          <a:bodyPr vert="vert" wrap="square" lIns="0" tIns="0" rIns="0" bIns="0" rtlCol="0">
            <a:spAutoFit/>
          </a:bodyPr>
          <a:lstStyle/>
          <a:p>
            <a:pPr algn="l"/>
            <a:r>
              <a:rPr lang="en-US" sz="4000" dirty="0">
                <a:gradFill>
                  <a:gsLst>
                    <a:gs pos="2917">
                      <a:schemeClr val="tx1"/>
                    </a:gs>
                    <a:gs pos="30000">
                      <a:schemeClr val="tx1"/>
                    </a:gs>
                  </a:gsLst>
                  <a:lin ang="5400000" scaled="0"/>
                </a:gradFill>
              </a:rPr>
              <a:t>…</a:t>
            </a:r>
          </a:p>
        </p:txBody>
      </p:sp>
      <p:grpSp>
        <p:nvGrpSpPr>
          <p:cNvPr id="75" name="Group 23">
            <a:extLst>
              <a:ext uri="{FF2B5EF4-FFF2-40B4-BE49-F238E27FC236}">
                <a16:creationId xmlns:a16="http://schemas.microsoft.com/office/drawing/2014/main" id="{F4FCD5D4-5033-4A7B-BFF5-2CD23E6C6B80}"/>
              </a:ext>
            </a:extLst>
          </p:cNvPr>
          <p:cNvGrpSpPr/>
          <p:nvPr/>
        </p:nvGrpSpPr>
        <p:grpSpPr>
          <a:xfrm>
            <a:off x="11115538" y="26209"/>
            <a:ext cx="779568" cy="1110704"/>
            <a:chOff x="636295" y="2518478"/>
            <a:chExt cx="1435768" cy="2045634"/>
          </a:xfrm>
        </p:grpSpPr>
        <p:sp>
          <p:nvSpPr>
            <p:cNvPr id="76" name="Oval 24">
              <a:extLst>
                <a:ext uri="{FF2B5EF4-FFF2-40B4-BE49-F238E27FC236}">
                  <a16:creationId xmlns:a16="http://schemas.microsoft.com/office/drawing/2014/main" id="{042614B3-3703-4CEA-B05B-A3F21FCB2E3B}"/>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77" name="Diagram 25">
              <a:extLst>
                <a:ext uri="{FF2B5EF4-FFF2-40B4-BE49-F238E27FC236}">
                  <a16:creationId xmlns:a16="http://schemas.microsoft.com/office/drawing/2014/main" id="{0250FCD3-011B-4962-B5D5-7B3BC08900C4}"/>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78" name="Rounded Rectangle 45">
            <a:extLst>
              <a:ext uri="{FF2B5EF4-FFF2-40B4-BE49-F238E27FC236}">
                <a16:creationId xmlns:a16="http://schemas.microsoft.com/office/drawing/2014/main" id="{E794B37D-CFFC-4926-8E33-D2551396B6B8}"/>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79" name="Group 30">
            <a:extLst>
              <a:ext uri="{FF2B5EF4-FFF2-40B4-BE49-F238E27FC236}">
                <a16:creationId xmlns:a16="http://schemas.microsoft.com/office/drawing/2014/main" id="{06FF1EE2-57F5-4A10-8FD4-E0DB2AE278FA}"/>
              </a:ext>
            </a:extLst>
          </p:cNvPr>
          <p:cNvGrpSpPr/>
          <p:nvPr/>
        </p:nvGrpSpPr>
        <p:grpSpPr>
          <a:xfrm>
            <a:off x="11141004" y="1313791"/>
            <a:ext cx="787938" cy="787938"/>
            <a:chOff x="7218205" y="2347793"/>
            <a:chExt cx="2318826" cy="2318826"/>
          </a:xfrm>
        </p:grpSpPr>
        <p:sp>
          <p:nvSpPr>
            <p:cNvPr id="80" name="Oval 31">
              <a:extLst>
                <a:ext uri="{FF2B5EF4-FFF2-40B4-BE49-F238E27FC236}">
                  <a16:creationId xmlns:a16="http://schemas.microsoft.com/office/drawing/2014/main" id="{C51A30EF-C38D-4917-8C36-F4FE83862C88}"/>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81" name="Group 32">
              <a:extLst>
                <a:ext uri="{FF2B5EF4-FFF2-40B4-BE49-F238E27FC236}">
                  <a16:creationId xmlns:a16="http://schemas.microsoft.com/office/drawing/2014/main" id="{85CA23D8-6A0E-47D4-97ED-3BA7E05645D2}"/>
                </a:ext>
              </a:extLst>
            </p:cNvPr>
            <p:cNvGrpSpPr/>
            <p:nvPr/>
          </p:nvGrpSpPr>
          <p:grpSpPr>
            <a:xfrm>
              <a:off x="7559471" y="2705101"/>
              <a:ext cx="1661110" cy="1640303"/>
              <a:chOff x="3355431" y="2727158"/>
              <a:chExt cx="1661110" cy="1640303"/>
            </a:xfrm>
          </p:grpSpPr>
          <p:sp>
            <p:nvSpPr>
              <p:cNvPr id="86" name="Oval 64">
                <a:extLst>
                  <a:ext uri="{FF2B5EF4-FFF2-40B4-BE49-F238E27FC236}">
                    <a16:creationId xmlns:a16="http://schemas.microsoft.com/office/drawing/2014/main" id="{55DAA0B8-B6D3-4844-A739-EB2337B7D8AE}"/>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87" name="Oval 65">
                <a:extLst>
                  <a:ext uri="{FF2B5EF4-FFF2-40B4-BE49-F238E27FC236}">
                    <a16:creationId xmlns:a16="http://schemas.microsoft.com/office/drawing/2014/main" id="{D699C553-1493-40D6-8278-C434FBB2111C}"/>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88" name="Oval 67">
                <a:extLst>
                  <a:ext uri="{FF2B5EF4-FFF2-40B4-BE49-F238E27FC236}">
                    <a16:creationId xmlns:a16="http://schemas.microsoft.com/office/drawing/2014/main" id="{988B2390-3D9A-48A1-9B5F-B25191F683C7}"/>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89" name="Oval 68">
                <a:extLst>
                  <a:ext uri="{FF2B5EF4-FFF2-40B4-BE49-F238E27FC236}">
                    <a16:creationId xmlns:a16="http://schemas.microsoft.com/office/drawing/2014/main" id="{F257B61A-F266-41CE-BF54-F048480292D7}"/>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82" name="Diagram 34">
              <a:extLst>
                <a:ext uri="{FF2B5EF4-FFF2-40B4-BE49-F238E27FC236}">
                  <a16:creationId xmlns:a16="http://schemas.microsoft.com/office/drawing/2014/main" id="{453071B8-B921-4733-B64A-77D0D7C31D7E}"/>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83" name="Diagram 35">
              <a:extLst>
                <a:ext uri="{FF2B5EF4-FFF2-40B4-BE49-F238E27FC236}">
                  <a16:creationId xmlns:a16="http://schemas.microsoft.com/office/drawing/2014/main" id="{DFCE056A-9305-4582-8C6C-597B382C8DAC}"/>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84" name="Diagram 37">
              <a:extLst>
                <a:ext uri="{FF2B5EF4-FFF2-40B4-BE49-F238E27FC236}">
                  <a16:creationId xmlns:a16="http://schemas.microsoft.com/office/drawing/2014/main" id="{66D23DF7-E726-4B11-BE93-6D03C6CC609C}"/>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85" name="Diagram 41">
              <a:extLst>
                <a:ext uri="{FF2B5EF4-FFF2-40B4-BE49-F238E27FC236}">
                  <a16:creationId xmlns:a16="http://schemas.microsoft.com/office/drawing/2014/main" id="{B509AD4B-5BEA-4261-B3E0-8FB8935DE70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sp>
        <p:nvSpPr>
          <p:cNvPr id="90" name="Rounded Rectangle 54">
            <a:extLst>
              <a:ext uri="{FF2B5EF4-FFF2-40B4-BE49-F238E27FC236}">
                <a16:creationId xmlns:a16="http://schemas.microsoft.com/office/drawing/2014/main" id="{56AB3902-7B85-4929-8CE7-73B8F0E93876}"/>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91" name="Group 5">
            <a:extLst>
              <a:ext uri="{FF2B5EF4-FFF2-40B4-BE49-F238E27FC236}">
                <a16:creationId xmlns:a16="http://schemas.microsoft.com/office/drawing/2014/main" id="{2D40B447-D431-497B-A17A-523438A03A1F}"/>
              </a:ext>
            </a:extLst>
          </p:cNvPr>
          <p:cNvGrpSpPr/>
          <p:nvPr/>
        </p:nvGrpSpPr>
        <p:grpSpPr>
          <a:xfrm>
            <a:off x="11148394" y="3249016"/>
            <a:ext cx="793531" cy="793531"/>
            <a:chOff x="5681540" y="2652588"/>
            <a:chExt cx="778042" cy="778042"/>
          </a:xfrm>
        </p:grpSpPr>
        <p:sp>
          <p:nvSpPr>
            <p:cNvPr id="92" name="Oval 12">
              <a:extLst>
                <a:ext uri="{FF2B5EF4-FFF2-40B4-BE49-F238E27FC236}">
                  <a16:creationId xmlns:a16="http://schemas.microsoft.com/office/drawing/2014/main" id="{F51E1313-63B5-415C-98B8-D1FD7A89A822}"/>
                </a:ext>
              </a:extLst>
            </p:cNvPr>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93" name="Picture 14">
              <a:extLst>
                <a:ext uri="{FF2B5EF4-FFF2-40B4-BE49-F238E27FC236}">
                  <a16:creationId xmlns:a16="http://schemas.microsoft.com/office/drawing/2014/main" id="{7CEEEE3F-31E3-4F08-B061-A7657C10FC6B}"/>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94" name="Group 83">
            <a:extLst>
              <a:ext uri="{FF2B5EF4-FFF2-40B4-BE49-F238E27FC236}">
                <a16:creationId xmlns:a16="http://schemas.microsoft.com/office/drawing/2014/main" id="{9B86C056-DD0E-411B-A726-D006D72A5935}"/>
              </a:ext>
            </a:extLst>
          </p:cNvPr>
          <p:cNvGrpSpPr/>
          <p:nvPr/>
        </p:nvGrpSpPr>
        <p:grpSpPr>
          <a:xfrm>
            <a:off x="11197737" y="4219425"/>
            <a:ext cx="811999" cy="794936"/>
            <a:chOff x="10113425" y="2651210"/>
            <a:chExt cx="796150" cy="779420"/>
          </a:xfrm>
        </p:grpSpPr>
        <p:sp>
          <p:nvSpPr>
            <p:cNvPr id="95" name="Oval 84">
              <a:extLst>
                <a:ext uri="{FF2B5EF4-FFF2-40B4-BE49-F238E27FC236}">
                  <a16:creationId xmlns:a16="http://schemas.microsoft.com/office/drawing/2014/main" id="{430BE696-74BF-483A-8673-DFD4F0CA0E4C}"/>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96" name="Picture 85">
              <a:extLst>
                <a:ext uri="{FF2B5EF4-FFF2-40B4-BE49-F238E27FC236}">
                  <a16:creationId xmlns:a16="http://schemas.microsoft.com/office/drawing/2014/main" id="{89986881-72F7-4D4D-85A7-BE90C7AC2E4A}"/>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97" name="Group 89">
            <a:extLst>
              <a:ext uri="{FF2B5EF4-FFF2-40B4-BE49-F238E27FC236}">
                <a16:creationId xmlns:a16="http://schemas.microsoft.com/office/drawing/2014/main" id="{CA4B535D-8760-40CF-AD2E-957D8DB74EB1}"/>
              </a:ext>
            </a:extLst>
          </p:cNvPr>
          <p:cNvGrpSpPr/>
          <p:nvPr/>
        </p:nvGrpSpPr>
        <p:grpSpPr>
          <a:xfrm>
            <a:off x="11193808" y="5191239"/>
            <a:ext cx="819857" cy="810653"/>
            <a:chOff x="10113425" y="3530904"/>
            <a:chExt cx="803854" cy="794830"/>
          </a:xfrm>
        </p:grpSpPr>
        <p:sp>
          <p:nvSpPr>
            <p:cNvPr id="98" name="Oval 90">
              <a:extLst>
                <a:ext uri="{FF2B5EF4-FFF2-40B4-BE49-F238E27FC236}">
                  <a16:creationId xmlns:a16="http://schemas.microsoft.com/office/drawing/2014/main" id="{3712AE30-4DFF-4CD6-95FA-CABCC349E479}"/>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99" name="Picture 91">
              <a:extLst>
                <a:ext uri="{FF2B5EF4-FFF2-40B4-BE49-F238E27FC236}">
                  <a16:creationId xmlns:a16="http://schemas.microsoft.com/office/drawing/2014/main" id="{E51E181F-DA28-49CC-9CBC-FA330BF448B6}"/>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00" name="Rounded Rectangle 47">
            <a:extLst>
              <a:ext uri="{FF2B5EF4-FFF2-40B4-BE49-F238E27FC236}">
                <a16:creationId xmlns:a16="http://schemas.microsoft.com/office/drawing/2014/main" id="{DE829814-D138-4C3F-9DFB-2F63B12523F8}"/>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101" name="Rounded Rectangle 48">
            <a:extLst>
              <a:ext uri="{FF2B5EF4-FFF2-40B4-BE49-F238E27FC236}">
                <a16:creationId xmlns:a16="http://schemas.microsoft.com/office/drawing/2014/main" id="{894F758B-DAA4-4C90-893A-D1F3437B0E20}"/>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102" name="Rounded Rectangle 49">
            <a:extLst>
              <a:ext uri="{FF2B5EF4-FFF2-40B4-BE49-F238E27FC236}">
                <a16:creationId xmlns:a16="http://schemas.microsoft.com/office/drawing/2014/main" id="{E5CA2886-6CE7-44EC-BDC1-599278532185}"/>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103" name="Rounded Rectangle 51">
            <a:extLst>
              <a:ext uri="{FF2B5EF4-FFF2-40B4-BE49-F238E27FC236}">
                <a16:creationId xmlns:a16="http://schemas.microsoft.com/office/drawing/2014/main" id="{DA555747-1A34-4B73-8526-5B255031D287}"/>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104" name="Group 103">
            <a:extLst>
              <a:ext uri="{FF2B5EF4-FFF2-40B4-BE49-F238E27FC236}">
                <a16:creationId xmlns:a16="http://schemas.microsoft.com/office/drawing/2014/main" id="{FC68FAB5-DD97-4B73-9212-640F7A298FF3}"/>
              </a:ext>
            </a:extLst>
          </p:cNvPr>
          <p:cNvGrpSpPr/>
          <p:nvPr/>
        </p:nvGrpSpPr>
        <p:grpSpPr>
          <a:xfrm>
            <a:off x="11148394" y="2278607"/>
            <a:ext cx="793531" cy="793531"/>
            <a:chOff x="5223296" y="4309358"/>
            <a:chExt cx="793531" cy="793531"/>
          </a:xfrm>
        </p:grpSpPr>
        <p:sp>
          <p:nvSpPr>
            <p:cNvPr id="105" name="Oval 104">
              <a:extLst>
                <a:ext uri="{FF2B5EF4-FFF2-40B4-BE49-F238E27FC236}">
                  <a16:creationId xmlns:a16="http://schemas.microsoft.com/office/drawing/2014/main" id="{1454CDDA-9DC3-4C2E-A196-560FFD0937E9}"/>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106" name="Picture 105">
              <a:extLst>
                <a:ext uri="{FF2B5EF4-FFF2-40B4-BE49-F238E27FC236}">
                  <a16:creationId xmlns:a16="http://schemas.microsoft.com/office/drawing/2014/main" id="{57AC8357-DA7B-4EEF-B684-CE68C976C7BA}"/>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Tree>
    <p:extLst>
      <p:ext uri="{BB962C8B-B14F-4D97-AF65-F5344CB8AC3E}">
        <p14:creationId xmlns:p14="http://schemas.microsoft.com/office/powerpoint/2010/main" val="3112195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Least Privilege – Asking for just enough</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18524" y="23342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users</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4" name="TextBox 3">
            <a:extLst>
              <a:ext uri="{FF2B5EF4-FFF2-40B4-BE49-F238E27FC236}">
                <a16:creationId xmlns:a16="http://schemas.microsoft.com/office/drawing/2014/main" id="{4337E3AA-C5B1-46F8-A649-A4FDA4D2B35C}"/>
              </a:ext>
            </a:extLst>
          </p:cNvPr>
          <p:cNvSpPr txBox="1"/>
          <p:nvPr/>
        </p:nvSpPr>
        <p:spPr>
          <a:xfrm>
            <a:off x="10843811" y="6233144"/>
            <a:ext cx="615553" cy="551590"/>
          </a:xfrm>
          <a:prstGeom prst="rect">
            <a:avLst/>
          </a:prstGeom>
          <a:noFill/>
        </p:spPr>
        <p:txBody>
          <a:bodyPr vert="vert" wrap="square" lIns="0" tIns="0" rIns="0" bIns="0" rtlCol="0">
            <a:spAutoFit/>
          </a:bodyPr>
          <a:lstStyle/>
          <a:p>
            <a:pPr algn="l"/>
            <a:r>
              <a:rPr lang="en-US" sz="4000" dirty="0">
                <a:gradFill>
                  <a:gsLst>
                    <a:gs pos="2917">
                      <a:schemeClr val="tx1"/>
                    </a:gs>
                    <a:gs pos="30000">
                      <a:schemeClr val="tx1"/>
                    </a:gs>
                  </a:gsLst>
                  <a:lin ang="5400000" scaled="0"/>
                </a:gradFill>
              </a:rPr>
              <a:t>…</a:t>
            </a:r>
          </a:p>
        </p:txBody>
      </p:sp>
      <p:grpSp>
        <p:nvGrpSpPr>
          <p:cNvPr id="43" name="Group 23">
            <a:extLst>
              <a:ext uri="{FF2B5EF4-FFF2-40B4-BE49-F238E27FC236}">
                <a16:creationId xmlns:a16="http://schemas.microsoft.com/office/drawing/2014/main" id="{B838CAF6-0948-4CA4-987A-79B082B25A6D}"/>
              </a:ext>
            </a:extLst>
          </p:cNvPr>
          <p:cNvGrpSpPr/>
          <p:nvPr/>
        </p:nvGrpSpPr>
        <p:grpSpPr>
          <a:xfrm>
            <a:off x="11115538" y="26209"/>
            <a:ext cx="779568" cy="1110704"/>
            <a:chOff x="636295" y="2518478"/>
            <a:chExt cx="1435768" cy="2045634"/>
          </a:xfrm>
        </p:grpSpPr>
        <p:sp>
          <p:nvSpPr>
            <p:cNvPr id="44" name="Oval 24">
              <a:extLst>
                <a:ext uri="{FF2B5EF4-FFF2-40B4-BE49-F238E27FC236}">
                  <a16:creationId xmlns:a16="http://schemas.microsoft.com/office/drawing/2014/main" id="{8E4902D0-3FE2-4478-9B64-4585DB74AADC}"/>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45" name="Diagram 25">
              <a:extLst>
                <a:ext uri="{FF2B5EF4-FFF2-40B4-BE49-F238E27FC236}">
                  <a16:creationId xmlns:a16="http://schemas.microsoft.com/office/drawing/2014/main" id="{0A16450D-42AA-43D1-9FCE-FA8F9F3CA04A}"/>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46" name="Rounded Rectangle 45">
            <a:extLst>
              <a:ext uri="{FF2B5EF4-FFF2-40B4-BE49-F238E27FC236}">
                <a16:creationId xmlns:a16="http://schemas.microsoft.com/office/drawing/2014/main" id="{FEDA9D56-3416-4A19-ACCF-E16CA56400EA}"/>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7" name="Group 30">
            <a:extLst>
              <a:ext uri="{FF2B5EF4-FFF2-40B4-BE49-F238E27FC236}">
                <a16:creationId xmlns:a16="http://schemas.microsoft.com/office/drawing/2014/main" id="{7536C659-338B-469F-9E82-CE44AA913A7A}"/>
              </a:ext>
            </a:extLst>
          </p:cNvPr>
          <p:cNvGrpSpPr/>
          <p:nvPr/>
        </p:nvGrpSpPr>
        <p:grpSpPr>
          <a:xfrm>
            <a:off x="11141004" y="1313791"/>
            <a:ext cx="787938" cy="787938"/>
            <a:chOff x="7218205" y="2347793"/>
            <a:chExt cx="2318826" cy="2318826"/>
          </a:xfrm>
        </p:grpSpPr>
        <p:sp>
          <p:nvSpPr>
            <p:cNvPr id="48" name="Oval 31">
              <a:extLst>
                <a:ext uri="{FF2B5EF4-FFF2-40B4-BE49-F238E27FC236}">
                  <a16:creationId xmlns:a16="http://schemas.microsoft.com/office/drawing/2014/main" id="{E590D4E5-1208-4BE7-AE99-880FD99C0936}"/>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9" name="Group 32">
              <a:extLst>
                <a:ext uri="{FF2B5EF4-FFF2-40B4-BE49-F238E27FC236}">
                  <a16:creationId xmlns:a16="http://schemas.microsoft.com/office/drawing/2014/main" id="{F62A3BC3-C8B2-4334-8E6A-34188AF239BC}"/>
                </a:ext>
              </a:extLst>
            </p:cNvPr>
            <p:cNvGrpSpPr/>
            <p:nvPr/>
          </p:nvGrpSpPr>
          <p:grpSpPr>
            <a:xfrm>
              <a:off x="7559471" y="2705101"/>
              <a:ext cx="1661110" cy="1640303"/>
              <a:chOff x="3355431" y="2727158"/>
              <a:chExt cx="1661110" cy="1640303"/>
            </a:xfrm>
          </p:grpSpPr>
          <p:sp>
            <p:nvSpPr>
              <p:cNvPr id="54" name="Oval 64">
                <a:extLst>
                  <a:ext uri="{FF2B5EF4-FFF2-40B4-BE49-F238E27FC236}">
                    <a16:creationId xmlns:a16="http://schemas.microsoft.com/office/drawing/2014/main" id="{64B4D394-EEDC-49B4-B19F-18B46B61C042}"/>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65">
                <a:extLst>
                  <a:ext uri="{FF2B5EF4-FFF2-40B4-BE49-F238E27FC236}">
                    <a16:creationId xmlns:a16="http://schemas.microsoft.com/office/drawing/2014/main" id="{4B6CFCBE-C638-4382-823A-8E4DCDA5A715}"/>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67">
                <a:extLst>
                  <a:ext uri="{FF2B5EF4-FFF2-40B4-BE49-F238E27FC236}">
                    <a16:creationId xmlns:a16="http://schemas.microsoft.com/office/drawing/2014/main" id="{14B489D2-C536-49B7-A13B-67704974BDF0}"/>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7" name="Oval 68">
                <a:extLst>
                  <a:ext uri="{FF2B5EF4-FFF2-40B4-BE49-F238E27FC236}">
                    <a16:creationId xmlns:a16="http://schemas.microsoft.com/office/drawing/2014/main" id="{371E578C-8AA3-4F54-9C3E-2AE760A5B978}"/>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50" name="Diagram 34">
              <a:extLst>
                <a:ext uri="{FF2B5EF4-FFF2-40B4-BE49-F238E27FC236}">
                  <a16:creationId xmlns:a16="http://schemas.microsoft.com/office/drawing/2014/main" id="{2163EF3A-B946-44D6-85EF-1E42EBB71FEC}"/>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51" name="Diagram 35">
              <a:extLst>
                <a:ext uri="{FF2B5EF4-FFF2-40B4-BE49-F238E27FC236}">
                  <a16:creationId xmlns:a16="http://schemas.microsoft.com/office/drawing/2014/main" id="{29676164-D638-492E-8C27-DA185ECED0DE}"/>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52" name="Diagram 37">
              <a:extLst>
                <a:ext uri="{FF2B5EF4-FFF2-40B4-BE49-F238E27FC236}">
                  <a16:creationId xmlns:a16="http://schemas.microsoft.com/office/drawing/2014/main" id="{6215A320-64F8-478F-B047-27E343FD797E}"/>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53" name="Diagram 41">
              <a:extLst>
                <a:ext uri="{FF2B5EF4-FFF2-40B4-BE49-F238E27FC236}">
                  <a16:creationId xmlns:a16="http://schemas.microsoft.com/office/drawing/2014/main" id="{4D514B9D-0559-4011-859F-FA4A0075829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sp>
        <p:nvSpPr>
          <p:cNvPr id="58" name="Rounded Rectangle 54">
            <a:extLst>
              <a:ext uri="{FF2B5EF4-FFF2-40B4-BE49-F238E27FC236}">
                <a16:creationId xmlns:a16="http://schemas.microsoft.com/office/drawing/2014/main" id="{15D41222-C08E-4D6E-8FB1-26982C85F1D9}"/>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60" name="Group 5">
            <a:extLst>
              <a:ext uri="{FF2B5EF4-FFF2-40B4-BE49-F238E27FC236}">
                <a16:creationId xmlns:a16="http://schemas.microsoft.com/office/drawing/2014/main" id="{EB4BCDD1-0081-4D95-BBD9-64D677817572}"/>
              </a:ext>
            </a:extLst>
          </p:cNvPr>
          <p:cNvGrpSpPr/>
          <p:nvPr/>
        </p:nvGrpSpPr>
        <p:grpSpPr>
          <a:xfrm>
            <a:off x="11148394" y="3249016"/>
            <a:ext cx="793531" cy="793531"/>
            <a:chOff x="5681540" y="2652588"/>
            <a:chExt cx="778042" cy="778042"/>
          </a:xfrm>
        </p:grpSpPr>
        <p:sp>
          <p:nvSpPr>
            <p:cNvPr id="61" name="Oval 12">
              <a:extLst>
                <a:ext uri="{FF2B5EF4-FFF2-40B4-BE49-F238E27FC236}">
                  <a16:creationId xmlns:a16="http://schemas.microsoft.com/office/drawing/2014/main" id="{95CF02A5-D002-4F51-8012-5E7240A33AA1}"/>
                </a:ext>
              </a:extLst>
            </p:cNvPr>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2" name="Picture 14">
              <a:extLst>
                <a:ext uri="{FF2B5EF4-FFF2-40B4-BE49-F238E27FC236}">
                  <a16:creationId xmlns:a16="http://schemas.microsoft.com/office/drawing/2014/main" id="{EC07E80E-74CD-4276-9948-248CE4D7FAEC}"/>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63" name="Group 83">
            <a:extLst>
              <a:ext uri="{FF2B5EF4-FFF2-40B4-BE49-F238E27FC236}">
                <a16:creationId xmlns:a16="http://schemas.microsoft.com/office/drawing/2014/main" id="{B4B46388-4C49-4B21-B408-F2814AD19751}"/>
              </a:ext>
            </a:extLst>
          </p:cNvPr>
          <p:cNvGrpSpPr/>
          <p:nvPr/>
        </p:nvGrpSpPr>
        <p:grpSpPr>
          <a:xfrm>
            <a:off x="11197737" y="4219425"/>
            <a:ext cx="811999" cy="794936"/>
            <a:chOff x="10113425" y="2651210"/>
            <a:chExt cx="796150" cy="779420"/>
          </a:xfrm>
        </p:grpSpPr>
        <p:sp>
          <p:nvSpPr>
            <p:cNvPr id="64" name="Oval 84">
              <a:extLst>
                <a:ext uri="{FF2B5EF4-FFF2-40B4-BE49-F238E27FC236}">
                  <a16:creationId xmlns:a16="http://schemas.microsoft.com/office/drawing/2014/main" id="{3232B0D4-E29E-43BB-83BD-6FA154E9EAAB}"/>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5" name="Picture 85">
              <a:extLst>
                <a:ext uri="{FF2B5EF4-FFF2-40B4-BE49-F238E27FC236}">
                  <a16:creationId xmlns:a16="http://schemas.microsoft.com/office/drawing/2014/main" id="{C7680160-CFEF-4BF2-8DB6-191181AD301B}"/>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66" name="Group 89">
            <a:extLst>
              <a:ext uri="{FF2B5EF4-FFF2-40B4-BE49-F238E27FC236}">
                <a16:creationId xmlns:a16="http://schemas.microsoft.com/office/drawing/2014/main" id="{6EA560DD-4B91-4574-B47B-303CF1538DAA}"/>
              </a:ext>
            </a:extLst>
          </p:cNvPr>
          <p:cNvGrpSpPr/>
          <p:nvPr/>
        </p:nvGrpSpPr>
        <p:grpSpPr>
          <a:xfrm>
            <a:off x="11193808" y="5191239"/>
            <a:ext cx="819857" cy="810653"/>
            <a:chOff x="10113425" y="3530904"/>
            <a:chExt cx="803854" cy="794830"/>
          </a:xfrm>
        </p:grpSpPr>
        <p:sp>
          <p:nvSpPr>
            <p:cNvPr id="67" name="Oval 90">
              <a:extLst>
                <a:ext uri="{FF2B5EF4-FFF2-40B4-BE49-F238E27FC236}">
                  <a16:creationId xmlns:a16="http://schemas.microsoft.com/office/drawing/2014/main" id="{DBF8EF4E-15B8-4B75-A1ED-CA3EF09E407F}"/>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8" name="Picture 91">
              <a:extLst>
                <a:ext uri="{FF2B5EF4-FFF2-40B4-BE49-F238E27FC236}">
                  <a16:creationId xmlns:a16="http://schemas.microsoft.com/office/drawing/2014/main" id="{E8AAAEA4-44E1-46EC-85FE-C00EDEEAA4B2}"/>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69" name="Rounded Rectangle 47">
            <a:extLst>
              <a:ext uri="{FF2B5EF4-FFF2-40B4-BE49-F238E27FC236}">
                <a16:creationId xmlns:a16="http://schemas.microsoft.com/office/drawing/2014/main" id="{2A787F1A-871F-45E3-B6B6-A77159EC9E34}"/>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70" name="Rounded Rectangle 48">
            <a:extLst>
              <a:ext uri="{FF2B5EF4-FFF2-40B4-BE49-F238E27FC236}">
                <a16:creationId xmlns:a16="http://schemas.microsoft.com/office/drawing/2014/main" id="{E939A390-8ABD-4C83-8003-B981C7333DE8}"/>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71" name="Rounded Rectangle 49">
            <a:extLst>
              <a:ext uri="{FF2B5EF4-FFF2-40B4-BE49-F238E27FC236}">
                <a16:creationId xmlns:a16="http://schemas.microsoft.com/office/drawing/2014/main" id="{AE2FAEE0-6F20-47E1-BB9A-1029832EC947}"/>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72" name="Rounded Rectangle 51">
            <a:extLst>
              <a:ext uri="{FF2B5EF4-FFF2-40B4-BE49-F238E27FC236}">
                <a16:creationId xmlns:a16="http://schemas.microsoft.com/office/drawing/2014/main" id="{E0C96A0D-0FAE-4EAE-B9C1-CD9BC3DD8651}"/>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9" name="Group 8">
            <a:extLst>
              <a:ext uri="{FF2B5EF4-FFF2-40B4-BE49-F238E27FC236}">
                <a16:creationId xmlns:a16="http://schemas.microsoft.com/office/drawing/2014/main" id="{F6BB10D1-04CE-4288-AAAB-47F84A369E0A}"/>
              </a:ext>
            </a:extLst>
          </p:cNvPr>
          <p:cNvGrpSpPr/>
          <p:nvPr/>
        </p:nvGrpSpPr>
        <p:grpSpPr>
          <a:xfrm>
            <a:off x="11148394" y="2278607"/>
            <a:ext cx="793531" cy="793531"/>
            <a:chOff x="5223296" y="4309358"/>
            <a:chExt cx="793531" cy="793531"/>
          </a:xfrm>
        </p:grpSpPr>
        <p:sp>
          <p:nvSpPr>
            <p:cNvPr id="59" name="Oval 58">
              <a:extLst>
                <a:ext uri="{FF2B5EF4-FFF2-40B4-BE49-F238E27FC236}">
                  <a16:creationId xmlns:a16="http://schemas.microsoft.com/office/drawing/2014/main" id="{C00D3CB7-B5A3-4A3C-B60E-997D4634DBF4}"/>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70106A4E-28EF-48D2-A971-91EDB77BE07C}"/>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
        <p:nvSpPr>
          <p:cNvPr id="5" name="Rectangle 4">
            <a:extLst>
              <a:ext uri="{FF2B5EF4-FFF2-40B4-BE49-F238E27FC236}">
                <a16:creationId xmlns:a16="http://schemas.microsoft.com/office/drawing/2014/main" id="{091C4580-20E2-4914-ADAA-FD837F145F56}"/>
              </a:ext>
            </a:extLst>
          </p:cNvPr>
          <p:cNvSpPr/>
          <p:nvPr/>
        </p:nvSpPr>
        <p:spPr bwMode="auto">
          <a:xfrm>
            <a:off x="8518524" y="72893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users</a:t>
            </a:r>
          </a:p>
        </p:txBody>
      </p:sp>
      <p:sp>
        <p:nvSpPr>
          <p:cNvPr id="10" name="Rectangle 9">
            <a:extLst>
              <a:ext uri="{FF2B5EF4-FFF2-40B4-BE49-F238E27FC236}">
                <a16:creationId xmlns:a16="http://schemas.microsoft.com/office/drawing/2014/main" id="{5DEA8498-97D4-4EED-852D-BB22FB6382FD}"/>
              </a:ext>
            </a:extLst>
          </p:cNvPr>
          <p:cNvSpPr/>
          <p:nvPr/>
        </p:nvSpPr>
        <p:spPr bwMode="auto">
          <a:xfrm>
            <a:off x="8525590" y="122444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Groups</a:t>
            </a:r>
          </a:p>
        </p:txBody>
      </p:sp>
      <p:sp>
        <p:nvSpPr>
          <p:cNvPr id="11" name="Rectangle 10">
            <a:extLst>
              <a:ext uri="{FF2B5EF4-FFF2-40B4-BE49-F238E27FC236}">
                <a16:creationId xmlns:a16="http://schemas.microsoft.com/office/drawing/2014/main" id="{9FBAE219-9013-4016-9177-EDBC3B6C5563}"/>
              </a:ext>
            </a:extLst>
          </p:cNvPr>
          <p:cNvSpPr/>
          <p:nvPr/>
        </p:nvSpPr>
        <p:spPr bwMode="auto">
          <a:xfrm>
            <a:off x="8525590" y="171995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Groups</a:t>
            </a:r>
          </a:p>
        </p:txBody>
      </p:sp>
      <p:sp>
        <p:nvSpPr>
          <p:cNvPr id="12" name="Rectangle 11">
            <a:extLst>
              <a:ext uri="{FF2B5EF4-FFF2-40B4-BE49-F238E27FC236}">
                <a16:creationId xmlns:a16="http://schemas.microsoft.com/office/drawing/2014/main" id="{86087B1B-6CF6-4650-9072-41E0C2D34FF9}"/>
              </a:ext>
            </a:extLst>
          </p:cNvPr>
          <p:cNvSpPr/>
          <p:nvPr/>
        </p:nvSpPr>
        <p:spPr bwMode="auto">
          <a:xfrm>
            <a:off x="8538246" y="2215467"/>
            <a:ext cx="1295418"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Files</a:t>
            </a:r>
          </a:p>
        </p:txBody>
      </p:sp>
      <p:sp>
        <p:nvSpPr>
          <p:cNvPr id="13" name="Rectangle 12">
            <a:extLst>
              <a:ext uri="{FF2B5EF4-FFF2-40B4-BE49-F238E27FC236}">
                <a16:creationId xmlns:a16="http://schemas.microsoft.com/office/drawing/2014/main" id="{F525A47B-960A-4290-8649-E9E51F9388BD}"/>
              </a:ext>
            </a:extLst>
          </p:cNvPr>
          <p:cNvSpPr/>
          <p:nvPr/>
        </p:nvSpPr>
        <p:spPr bwMode="auto">
          <a:xfrm>
            <a:off x="8538246" y="2710977"/>
            <a:ext cx="129541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Files</a:t>
            </a:r>
          </a:p>
        </p:txBody>
      </p:sp>
      <p:sp>
        <p:nvSpPr>
          <p:cNvPr id="14" name="Rectangle 13">
            <a:extLst>
              <a:ext uri="{FF2B5EF4-FFF2-40B4-BE49-F238E27FC236}">
                <a16:creationId xmlns:a16="http://schemas.microsoft.com/office/drawing/2014/main" id="{700AF690-FAF5-40CC-B89A-532092C7BFBC}"/>
              </a:ext>
            </a:extLst>
          </p:cNvPr>
          <p:cNvSpPr/>
          <p:nvPr/>
        </p:nvSpPr>
        <p:spPr bwMode="auto">
          <a:xfrm>
            <a:off x="8545126" y="320648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Mail</a:t>
            </a:r>
          </a:p>
        </p:txBody>
      </p:sp>
      <p:sp>
        <p:nvSpPr>
          <p:cNvPr id="15" name="Rectangle 14">
            <a:extLst>
              <a:ext uri="{FF2B5EF4-FFF2-40B4-BE49-F238E27FC236}">
                <a16:creationId xmlns:a16="http://schemas.microsoft.com/office/drawing/2014/main" id="{E5D1FCA5-3906-4B1B-BB60-2293B7C44B87}"/>
              </a:ext>
            </a:extLst>
          </p:cNvPr>
          <p:cNvSpPr/>
          <p:nvPr/>
        </p:nvSpPr>
        <p:spPr bwMode="auto">
          <a:xfrm>
            <a:off x="8545126" y="370199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Mail</a:t>
            </a:r>
          </a:p>
        </p:txBody>
      </p:sp>
      <p:sp>
        <p:nvSpPr>
          <p:cNvPr id="16" name="Rectangle 15">
            <a:extLst>
              <a:ext uri="{FF2B5EF4-FFF2-40B4-BE49-F238E27FC236}">
                <a16:creationId xmlns:a16="http://schemas.microsoft.com/office/drawing/2014/main" id="{C185DC30-EFF8-4FFB-BB42-55D5C71BB041}"/>
              </a:ext>
            </a:extLst>
          </p:cNvPr>
          <p:cNvSpPr/>
          <p:nvPr/>
        </p:nvSpPr>
        <p:spPr bwMode="auto">
          <a:xfrm>
            <a:off x="8525590" y="419750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Calendar</a:t>
            </a:r>
          </a:p>
        </p:txBody>
      </p:sp>
      <p:sp>
        <p:nvSpPr>
          <p:cNvPr id="18" name="Rectangle 17">
            <a:extLst>
              <a:ext uri="{FF2B5EF4-FFF2-40B4-BE49-F238E27FC236}">
                <a16:creationId xmlns:a16="http://schemas.microsoft.com/office/drawing/2014/main" id="{C1672956-DDD1-4A72-98A0-1E0FE51CB270}"/>
              </a:ext>
            </a:extLst>
          </p:cNvPr>
          <p:cNvSpPr/>
          <p:nvPr/>
        </p:nvSpPr>
        <p:spPr bwMode="auto">
          <a:xfrm>
            <a:off x="8525590" y="469301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Calendar</a:t>
            </a:r>
          </a:p>
        </p:txBody>
      </p:sp>
      <p:sp>
        <p:nvSpPr>
          <p:cNvPr id="19" name="Rectangle 18">
            <a:extLst>
              <a:ext uri="{FF2B5EF4-FFF2-40B4-BE49-F238E27FC236}">
                <a16:creationId xmlns:a16="http://schemas.microsoft.com/office/drawing/2014/main" id="{AF634555-6722-465E-A7C1-44A1705D6EBC}"/>
              </a:ext>
            </a:extLst>
          </p:cNvPr>
          <p:cNvSpPr/>
          <p:nvPr/>
        </p:nvSpPr>
        <p:spPr bwMode="auto">
          <a:xfrm>
            <a:off x="8525269" y="5188527"/>
            <a:ext cx="1321373"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Tasks</a:t>
            </a:r>
          </a:p>
        </p:txBody>
      </p:sp>
      <p:sp>
        <p:nvSpPr>
          <p:cNvPr id="22" name="Rectangle 21">
            <a:extLst>
              <a:ext uri="{FF2B5EF4-FFF2-40B4-BE49-F238E27FC236}">
                <a16:creationId xmlns:a16="http://schemas.microsoft.com/office/drawing/2014/main" id="{9CA263F4-F282-462C-8C77-3E783E40E8C3}"/>
              </a:ext>
            </a:extLst>
          </p:cNvPr>
          <p:cNvSpPr/>
          <p:nvPr/>
        </p:nvSpPr>
        <p:spPr bwMode="auto">
          <a:xfrm>
            <a:off x="8525590" y="568403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Tasks</a:t>
            </a:r>
          </a:p>
        </p:txBody>
      </p:sp>
      <p:sp>
        <p:nvSpPr>
          <p:cNvPr id="23" name="Arrow: Bent 22">
            <a:extLst>
              <a:ext uri="{FF2B5EF4-FFF2-40B4-BE49-F238E27FC236}">
                <a16:creationId xmlns:a16="http://schemas.microsoft.com/office/drawing/2014/main" id="{94C47491-F291-46FF-B368-8E412A2B39E8}"/>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1EB8CE1F-028D-4CA7-9F79-20538615A736}"/>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t>
            </a:r>
            <a:r>
              <a:rPr lang="en-US" sz="2000" dirty="0">
                <a:gradFill>
                  <a:gsLst>
                    <a:gs pos="2917">
                      <a:srgbClr val="1A1A1A"/>
                    </a:gs>
                    <a:gs pos="30000">
                      <a:srgbClr val="1A1A1A"/>
                    </a:gs>
                  </a:gsLst>
                  <a:lin ang="5400000" scaled="0"/>
                </a:gradFill>
                <a:latin typeface="Segoe UI"/>
              </a:rPr>
              <a:t>Read Calendar</a:t>
            </a:r>
            <a:r>
              <a:rPr lang="en-US" sz="2000" noProof="0" dirty="0">
                <a:gradFill>
                  <a:gsLst>
                    <a:gs pos="2917">
                      <a:srgbClr val="1A1A1A"/>
                    </a:gs>
                    <a:gs pos="30000">
                      <a:srgbClr val="1A1A1A"/>
                    </a:gs>
                  </a:gsLst>
                  <a:lin ang="5400000" scaled="0"/>
                </a:gradFill>
                <a:latin typeface="Segoe UI"/>
              </a:rPr>
              <a:t> (scope)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987331B3-B7DF-493C-A362-5608DC6799EC}"/>
              </a:ext>
            </a:extLst>
          </p:cNvPr>
          <p:cNvSpPr/>
          <p:nvPr/>
        </p:nvSpPr>
        <p:spPr bwMode="auto">
          <a:xfrm>
            <a:off x="381405" y="1450994"/>
            <a:ext cx="3737834" cy="385234"/>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ln>
                <a:solidFill>
                  <a:srgbClr val="FF0000"/>
                </a:solidFill>
              </a:ln>
              <a:noFill/>
            </a:endParaRPr>
          </a:p>
        </p:txBody>
      </p:sp>
      <p:sp>
        <p:nvSpPr>
          <p:cNvPr id="7" name="Regular Pentagon 1">
            <a:extLst>
              <a:ext uri="{FF2B5EF4-FFF2-40B4-BE49-F238E27FC236}">
                <a16:creationId xmlns:a16="http://schemas.microsoft.com/office/drawing/2014/main" id="{0A98327A-EAD9-4FE3-8AD1-6223918D28D5}"/>
              </a:ext>
            </a:extLst>
          </p:cNvPr>
          <p:cNvSpPr/>
          <p:nvPr/>
        </p:nvSpPr>
        <p:spPr bwMode="auto">
          <a:xfrm>
            <a:off x="4549699" y="1728201"/>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1000" b="1" dirty="0">
                <a:gradFill>
                  <a:gsLst>
                    <a:gs pos="0">
                      <a:srgbClr val="FFFFFF"/>
                    </a:gs>
                    <a:gs pos="100000">
                      <a:srgbClr val="FFFFFF"/>
                    </a:gs>
                  </a:gsLst>
                  <a:lin ang="5400000" scaled="0"/>
                </a:gradFill>
                <a:latin typeface="Segoe UI"/>
                <a:ea typeface="Segoe UI" pitchFamily="34" charset="0"/>
                <a:cs typeface="Segoe UI" pitchFamily="34" charset="0"/>
              </a:rPr>
              <a:t>Read Cal</a:t>
            </a:r>
            <a:endPar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15820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5"/>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5" grpId="1"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Least Privilege – Granting just enough</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18524" y="23342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users</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4" name="TextBox 3">
            <a:extLst>
              <a:ext uri="{FF2B5EF4-FFF2-40B4-BE49-F238E27FC236}">
                <a16:creationId xmlns:a16="http://schemas.microsoft.com/office/drawing/2014/main" id="{4337E3AA-C5B1-46F8-A649-A4FDA4D2B35C}"/>
              </a:ext>
            </a:extLst>
          </p:cNvPr>
          <p:cNvSpPr txBox="1"/>
          <p:nvPr/>
        </p:nvSpPr>
        <p:spPr>
          <a:xfrm>
            <a:off x="10843811" y="6233144"/>
            <a:ext cx="615553" cy="551590"/>
          </a:xfrm>
          <a:prstGeom prst="rect">
            <a:avLst/>
          </a:prstGeom>
          <a:noFill/>
        </p:spPr>
        <p:txBody>
          <a:bodyPr vert="vert" wrap="square" lIns="0" tIns="0" rIns="0" bIns="0" rtlCol="0">
            <a:spAutoFit/>
          </a:bodyPr>
          <a:lstStyle/>
          <a:p>
            <a:pPr algn="l"/>
            <a:r>
              <a:rPr lang="en-US" sz="4000" dirty="0">
                <a:gradFill>
                  <a:gsLst>
                    <a:gs pos="2917">
                      <a:schemeClr val="tx1"/>
                    </a:gs>
                    <a:gs pos="30000">
                      <a:schemeClr val="tx1"/>
                    </a:gs>
                  </a:gsLst>
                  <a:lin ang="5400000" scaled="0"/>
                </a:gradFill>
              </a:rPr>
              <a:t>…</a:t>
            </a:r>
          </a:p>
        </p:txBody>
      </p:sp>
      <p:grpSp>
        <p:nvGrpSpPr>
          <p:cNvPr id="43" name="Group 23">
            <a:extLst>
              <a:ext uri="{FF2B5EF4-FFF2-40B4-BE49-F238E27FC236}">
                <a16:creationId xmlns:a16="http://schemas.microsoft.com/office/drawing/2014/main" id="{B838CAF6-0948-4CA4-987A-79B082B25A6D}"/>
              </a:ext>
            </a:extLst>
          </p:cNvPr>
          <p:cNvGrpSpPr/>
          <p:nvPr/>
        </p:nvGrpSpPr>
        <p:grpSpPr>
          <a:xfrm>
            <a:off x="11115538" y="26209"/>
            <a:ext cx="779568" cy="1110704"/>
            <a:chOff x="636295" y="2518478"/>
            <a:chExt cx="1435768" cy="2045634"/>
          </a:xfrm>
        </p:grpSpPr>
        <p:sp>
          <p:nvSpPr>
            <p:cNvPr id="44" name="Oval 24">
              <a:extLst>
                <a:ext uri="{FF2B5EF4-FFF2-40B4-BE49-F238E27FC236}">
                  <a16:creationId xmlns:a16="http://schemas.microsoft.com/office/drawing/2014/main" id="{8E4902D0-3FE2-4478-9B64-4585DB74AADC}"/>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45" name="Diagram 25">
              <a:extLst>
                <a:ext uri="{FF2B5EF4-FFF2-40B4-BE49-F238E27FC236}">
                  <a16:creationId xmlns:a16="http://schemas.microsoft.com/office/drawing/2014/main" id="{0A16450D-42AA-43D1-9FCE-FA8F9F3CA04A}"/>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46" name="Rounded Rectangle 45">
            <a:extLst>
              <a:ext uri="{FF2B5EF4-FFF2-40B4-BE49-F238E27FC236}">
                <a16:creationId xmlns:a16="http://schemas.microsoft.com/office/drawing/2014/main" id="{FEDA9D56-3416-4A19-ACCF-E16CA56400EA}"/>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7" name="Group 30">
            <a:extLst>
              <a:ext uri="{FF2B5EF4-FFF2-40B4-BE49-F238E27FC236}">
                <a16:creationId xmlns:a16="http://schemas.microsoft.com/office/drawing/2014/main" id="{7536C659-338B-469F-9E82-CE44AA913A7A}"/>
              </a:ext>
            </a:extLst>
          </p:cNvPr>
          <p:cNvGrpSpPr/>
          <p:nvPr/>
        </p:nvGrpSpPr>
        <p:grpSpPr>
          <a:xfrm>
            <a:off x="11141004" y="1313791"/>
            <a:ext cx="787938" cy="787938"/>
            <a:chOff x="7218205" y="2347793"/>
            <a:chExt cx="2318826" cy="2318826"/>
          </a:xfrm>
        </p:grpSpPr>
        <p:sp>
          <p:nvSpPr>
            <p:cNvPr id="48" name="Oval 31">
              <a:extLst>
                <a:ext uri="{FF2B5EF4-FFF2-40B4-BE49-F238E27FC236}">
                  <a16:creationId xmlns:a16="http://schemas.microsoft.com/office/drawing/2014/main" id="{E590D4E5-1208-4BE7-AE99-880FD99C0936}"/>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9" name="Group 32">
              <a:extLst>
                <a:ext uri="{FF2B5EF4-FFF2-40B4-BE49-F238E27FC236}">
                  <a16:creationId xmlns:a16="http://schemas.microsoft.com/office/drawing/2014/main" id="{F62A3BC3-C8B2-4334-8E6A-34188AF239BC}"/>
                </a:ext>
              </a:extLst>
            </p:cNvPr>
            <p:cNvGrpSpPr/>
            <p:nvPr/>
          </p:nvGrpSpPr>
          <p:grpSpPr>
            <a:xfrm>
              <a:off x="7559471" y="2705101"/>
              <a:ext cx="1661110" cy="1640303"/>
              <a:chOff x="3355431" y="2727158"/>
              <a:chExt cx="1661110" cy="1640303"/>
            </a:xfrm>
          </p:grpSpPr>
          <p:sp>
            <p:nvSpPr>
              <p:cNvPr id="54" name="Oval 64">
                <a:extLst>
                  <a:ext uri="{FF2B5EF4-FFF2-40B4-BE49-F238E27FC236}">
                    <a16:creationId xmlns:a16="http://schemas.microsoft.com/office/drawing/2014/main" id="{64B4D394-EEDC-49B4-B19F-18B46B61C042}"/>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65">
                <a:extLst>
                  <a:ext uri="{FF2B5EF4-FFF2-40B4-BE49-F238E27FC236}">
                    <a16:creationId xmlns:a16="http://schemas.microsoft.com/office/drawing/2014/main" id="{4B6CFCBE-C638-4382-823A-8E4DCDA5A715}"/>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67">
                <a:extLst>
                  <a:ext uri="{FF2B5EF4-FFF2-40B4-BE49-F238E27FC236}">
                    <a16:creationId xmlns:a16="http://schemas.microsoft.com/office/drawing/2014/main" id="{14B489D2-C536-49B7-A13B-67704974BDF0}"/>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7" name="Oval 68">
                <a:extLst>
                  <a:ext uri="{FF2B5EF4-FFF2-40B4-BE49-F238E27FC236}">
                    <a16:creationId xmlns:a16="http://schemas.microsoft.com/office/drawing/2014/main" id="{371E578C-8AA3-4F54-9C3E-2AE760A5B978}"/>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50" name="Diagram 34">
              <a:extLst>
                <a:ext uri="{FF2B5EF4-FFF2-40B4-BE49-F238E27FC236}">
                  <a16:creationId xmlns:a16="http://schemas.microsoft.com/office/drawing/2014/main" id="{2163EF3A-B946-44D6-85EF-1E42EBB71FEC}"/>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51" name="Diagram 35">
              <a:extLst>
                <a:ext uri="{FF2B5EF4-FFF2-40B4-BE49-F238E27FC236}">
                  <a16:creationId xmlns:a16="http://schemas.microsoft.com/office/drawing/2014/main" id="{29676164-D638-492E-8C27-DA185ECED0DE}"/>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52" name="Diagram 37">
              <a:extLst>
                <a:ext uri="{FF2B5EF4-FFF2-40B4-BE49-F238E27FC236}">
                  <a16:creationId xmlns:a16="http://schemas.microsoft.com/office/drawing/2014/main" id="{6215A320-64F8-478F-B047-27E343FD797E}"/>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53" name="Diagram 41">
              <a:extLst>
                <a:ext uri="{FF2B5EF4-FFF2-40B4-BE49-F238E27FC236}">
                  <a16:creationId xmlns:a16="http://schemas.microsoft.com/office/drawing/2014/main" id="{4D514B9D-0559-4011-859F-FA4A0075829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sp>
        <p:nvSpPr>
          <p:cNvPr id="58" name="Rounded Rectangle 54">
            <a:extLst>
              <a:ext uri="{FF2B5EF4-FFF2-40B4-BE49-F238E27FC236}">
                <a16:creationId xmlns:a16="http://schemas.microsoft.com/office/drawing/2014/main" id="{15D41222-C08E-4D6E-8FB1-26982C85F1D9}"/>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60" name="Group 5">
            <a:extLst>
              <a:ext uri="{FF2B5EF4-FFF2-40B4-BE49-F238E27FC236}">
                <a16:creationId xmlns:a16="http://schemas.microsoft.com/office/drawing/2014/main" id="{EB4BCDD1-0081-4D95-BBD9-64D677817572}"/>
              </a:ext>
            </a:extLst>
          </p:cNvPr>
          <p:cNvGrpSpPr/>
          <p:nvPr/>
        </p:nvGrpSpPr>
        <p:grpSpPr>
          <a:xfrm>
            <a:off x="11148394" y="3249016"/>
            <a:ext cx="793531" cy="793531"/>
            <a:chOff x="5681540" y="2652588"/>
            <a:chExt cx="778042" cy="778042"/>
          </a:xfrm>
        </p:grpSpPr>
        <p:sp>
          <p:nvSpPr>
            <p:cNvPr id="61" name="Oval 12">
              <a:extLst>
                <a:ext uri="{FF2B5EF4-FFF2-40B4-BE49-F238E27FC236}">
                  <a16:creationId xmlns:a16="http://schemas.microsoft.com/office/drawing/2014/main" id="{95CF02A5-D002-4F51-8012-5E7240A33AA1}"/>
                </a:ext>
              </a:extLst>
            </p:cNvPr>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2" name="Picture 14">
              <a:extLst>
                <a:ext uri="{FF2B5EF4-FFF2-40B4-BE49-F238E27FC236}">
                  <a16:creationId xmlns:a16="http://schemas.microsoft.com/office/drawing/2014/main" id="{EC07E80E-74CD-4276-9948-248CE4D7FAEC}"/>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63" name="Group 83">
            <a:extLst>
              <a:ext uri="{FF2B5EF4-FFF2-40B4-BE49-F238E27FC236}">
                <a16:creationId xmlns:a16="http://schemas.microsoft.com/office/drawing/2014/main" id="{B4B46388-4C49-4B21-B408-F2814AD19751}"/>
              </a:ext>
            </a:extLst>
          </p:cNvPr>
          <p:cNvGrpSpPr/>
          <p:nvPr/>
        </p:nvGrpSpPr>
        <p:grpSpPr>
          <a:xfrm>
            <a:off x="11197737" y="4219425"/>
            <a:ext cx="811999" cy="794936"/>
            <a:chOff x="10113425" y="2651210"/>
            <a:chExt cx="796150" cy="779420"/>
          </a:xfrm>
        </p:grpSpPr>
        <p:sp>
          <p:nvSpPr>
            <p:cNvPr id="64" name="Oval 84">
              <a:extLst>
                <a:ext uri="{FF2B5EF4-FFF2-40B4-BE49-F238E27FC236}">
                  <a16:creationId xmlns:a16="http://schemas.microsoft.com/office/drawing/2014/main" id="{3232B0D4-E29E-43BB-83BD-6FA154E9EAAB}"/>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5" name="Picture 85">
              <a:extLst>
                <a:ext uri="{FF2B5EF4-FFF2-40B4-BE49-F238E27FC236}">
                  <a16:creationId xmlns:a16="http://schemas.microsoft.com/office/drawing/2014/main" id="{C7680160-CFEF-4BF2-8DB6-191181AD301B}"/>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66" name="Group 89">
            <a:extLst>
              <a:ext uri="{FF2B5EF4-FFF2-40B4-BE49-F238E27FC236}">
                <a16:creationId xmlns:a16="http://schemas.microsoft.com/office/drawing/2014/main" id="{6EA560DD-4B91-4574-B47B-303CF1538DAA}"/>
              </a:ext>
            </a:extLst>
          </p:cNvPr>
          <p:cNvGrpSpPr/>
          <p:nvPr/>
        </p:nvGrpSpPr>
        <p:grpSpPr>
          <a:xfrm>
            <a:off x="11193808" y="5191239"/>
            <a:ext cx="819857" cy="810653"/>
            <a:chOff x="10113425" y="3530904"/>
            <a:chExt cx="803854" cy="794830"/>
          </a:xfrm>
        </p:grpSpPr>
        <p:sp>
          <p:nvSpPr>
            <p:cNvPr id="67" name="Oval 90">
              <a:extLst>
                <a:ext uri="{FF2B5EF4-FFF2-40B4-BE49-F238E27FC236}">
                  <a16:creationId xmlns:a16="http://schemas.microsoft.com/office/drawing/2014/main" id="{DBF8EF4E-15B8-4B75-A1ED-CA3EF09E407F}"/>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8" name="Picture 91">
              <a:extLst>
                <a:ext uri="{FF2B5EF4-FFF2-40B4-BE49-F238E27FC236}">
                  <a16:creationId xmlns:a16="http://schemas.microsoft.com/office/drawing/2014/main" id="{E8AAAEA4-44E1-46EC-85FE-C00EDEEAA4B2}"/>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69" name="Rounded Rectangle 47">
            <a:extLst>
              <a:ext uri="{FF2B5EF4-FFF2-40B4-BE49-F238E27FC236}">
                <a16:creationId xmlns:a16="http://schemas.microsoft.com/office/drawing/2014/main" id="{2A787F1A-871F-45E3-B6B6-A77159EC9E34}"/>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70" name="Rounded Rectangle 48">
            <a:extLst>
              <a:ext uri="{FF2B5EF4-FFF2-40B4-BE49-F238E27FC236}">
                <a16:creationId xmlns:a16="http://schemas.microsoft.com/office/drawing/2014/main" id="{E939A390-8ABD-4C83-8003-B981C7333DE8}"/>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71" name="Rounded Rectangle 49">
            <a:extLst>
              <a:ext uri="{FF2B5EF4-FFF2-40B4-BE49-F238E27FC236}">
                <a16:creationId xmlns:a16="http://schemas.microsoft.com/office/drawing/2014/main" id="{AE2FAEE0-6F20-47E1-BB9A-1029832EC947}"/>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72" name="Rounded Rectangle 51">
            <a:extLst>
              <a:ext uri="{FF2B5EF4-FFF2-40B4-BE49-F238E27FC236}">
                <a16:creationId xmlns:a16="http://schemas.microsoft.com/office/drawing/2014/main" id="{E0C96A0D-0FAE-4EAE-B9C1-CD9BC3DD8651}"/>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9" name="Group 8">
            <a:extLst>
              <a:ext uri="{FF2B5EF4-FFF2-40B4-BE49-F238E27FC236}">
                <a16:creationId xmlns:a16="http://schemas.microsoft.com/office/drawing/2014/main" id="{F6BB10D1-04CE-4288-AAAB-47F84A369E0A}"/>
              </a:ext>
            </a:extLst>
          </p:cNvPr>
          <p:cNvGrpSpPr/>
          <p:nvPr/>
        </p:nvGrpSpPr>
        <p:grpSpPr>
          <a:xfrm>
            <a:off x="11148394" y="2278607"/>
            <a:ext cx="793531" cy="793531"/>
            <a:chOff x="5223296" y="4309358"/>
            <a:chExt cx="793531" cy="793531"/>
          </a:xfrm>
        </p:grpSpPr>
        <p:sp>
          <p:nvSpPr>
            <p:cNvPr id="59" name="Oval 58">
              <a:extLst>
                <a:ext uri="{FF2B5EF4-FFF2-40B4-BE49-F238E27FC236}">
                  <a16:creationId xmlns:a16="http://schemas.microsoft.com/office/drawing/2014/main" id="{C00D3CB7-B5A3-4A3C-B60E-997D4634DBF4}"/>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70106A4E-28EF-48D2-A971-91EDB77BE07C}"/>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
        <p:nvSpPr>
          <p:cNvPr id="5" name="Rectangle 4">
            <a:extLst>
              <a:ext uri="{FF2B5EF4-FFF2-40B4-BE49-F238E27FC236}">
                <a16:creationId xmlns:a16="http://schemas.microsoft.com/office/drawing/2014/main" id="{091C4580-20E2-4914-ADAA-FD837F145F56}"/>
              </a:ext>
            </a:extLst>
          </p:cNvPr>
          <p:cNvSpPr/>
          <p:nvPr/>
        </p:nvSpPr>
        <p:spPr bwMode="auto">
          <a:xfrm>
            <a:off x="8518524" y="72893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users</a:t>
            </a:r>
          </a:p>
        </p:txBody>
      </p:sp>
      <p:sp>
        <p:nvSpPr>
          <p:cNvPr id="10" name="Rectangle 9">
            <a:extLst>
              <a:ext uri="{FF2B5EF4-FFF2-40B4-BE49-F238E27FC236}">
                <a16:creationId xmlns:a16="http://schemas.microsoft.com/office/drawing/2014/main" id="{5DEA8498-97D4-4EED-852D-BB22FB6382FD}"/>
              </a:ext>
            </a:extLst>
          </p:cNvPr>
          <p:cNvSpPr/>
          <p:nvPr/>
        </p:nvSpPr>
        <p:spPr bwMode="auto">
          <a:xfrm>
            <a:off x="8525590" y="122444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Groups</a:t>
            </a:r>
          </a:p>
        </p:txBody>
      </p:sp>
      <p:sp>
        <p:nvSpPr>
          <p:cNvPr id="11" name="Rectangle 10">
            <a:extLst>
              <a:ext uri="{FF2B5EF4-FFF2-40B4-BE49-F238E27FC236}">
                <a16:creationId xmlns:a16="http://schemas.microsoft.com/office/drawing/2014/main" id="{9FBAE219-9013-4016-9177-EDBC3B6C5563}"/>
              </a:ext>
            </a:extLst>
          </p:cNvPr>
          <p:cNvSpPr/>
          <p:nvPr/>
        </p:nvSpPr>
        <p:spPr bwMode="auto">
          <a:xfrm>
            <a:off x="8525590" y="171995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Groups</a:t>
            </a:r>
          </a:p>
        </p:txBody>
      </p:sp>
      <p:sp>
        <p:nvSpPr>
          <p:cNvPr id="12" name="Rectangle 11">
            <a:extLst>
              <a:ext uri="{FF2B5EF4-FFF2-40B4-BE49-F238E27FC236}">
                <a16:creationId xmlns:a16="http://schemas.microsoft.com/office/drawing/2014/main" id="{86087B1B-6CF6-4650-9072-41E0C2D34FF9}"/>
              </a:ext>
            </a:extLst>
          </p:cNvPr>
          <p:cNvSpPr/>
          <p:nvPr/>
        </p:nvSpPr>
        <p:spPr bwMode="auto">
          <a:xfrm>
            <a:off x="8538246" y="2215467"/>
            <a:ext cx="1295418"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Files</a:t>
            </a:r>
          </a:p>
        </p:txBody>
      </p:sp>
      <p:sp>
        <p:nvSpPr>
          <p:cNvPr id="13" name="Rectangle 12">
            <a:extLst>
              <a:ext uri="{FF2B5EF4-FFF2-40B4-BE49-F238E27FC236}">
                <a16:creationId xmlns:a16="http://schemas.microsoft.com/office/drawing/2014/main" id="{F525A47B-960A-4290-8649-E9E51F9388BD}"/>
              </a:ext>
            </a:extLst>
          </p:cNvPr>
          <p:cNvSpPr/>
          <p:nvPr/>
        </p:nvSpPr>
        <p:spPr bwMode="auto">
          <a:xfrm>
            <a:off x="8538246" y="2710977"/>
            <a:ext cx="129541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Files</a:t>
            </a:r>
          </a:p>
        </p:txBody>
      </p:sp>
      <p:sp>
        <p:nvSpPr>
          <p:cNvPr id="14" name="Rectangle 13">
            <a:extLst>
              <a:ext uri="{FF2B5EF4-FFF2-40B4-BE49-F238E27FC236}">
                <a16:creationId xmlns:a16="http://schemas.microsoft.com/office/drawing/2014/main" id="{700AF690-FAF5-40CC-B89A-532092C7BFBC}"/>
              </a:ext>
            </a:extLst>
          </p:cNvPr>
          <p:cNvSpPr/>
          <p:nvPr/>
        </p:nvSpPr>
        <p:spPr bwMode="auto">
          <a:xfrm>
            <a:off x="8545126" y="320648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Mail</a:t>
            </a:r>
          </a:p>
        </p:txBody>
      </p:sp>
      <p:sp>
        <p:nvSpPr>
          <p:cNvPr id="15" name="Rectangle 14">
            <a:extLst>
              <a:ext uri="{FF2B5EF4-FFF2-40B4-BE49-F238E27FC236}">
                <a16:creationId xmlns:a16="http://schemas.microsoft.com/office/drawing/2014/main" id="{E5D1FCA5-3906-4B1B-BB60-2293B7C44B87}"/>
              </a:ext>
            </a:extLst>
          </p:cNvPr>
          <p:cNvSpPr/>
          <p:nvPr/>
        </p:nvSpPr>
        <p:spPr bwMode="auto">
          <a:xfrm>
            <a:off x="8545126" y="370199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Mail</a:t>
            </a:r>
          </a:p>
        </p:txBody>
      </p:sp>
      <p:sp>
        <p:nvSpPr>
          <p:cNvPr id="16" name="Rectangle 15">
            <a:extLst>
              <a:ext uri="{FF2B5EF4-FFF2-40B4-BE49-F238E27FC236}">
                <a16:creationId xmlns:a16="http://schemas.microsoft.com/office/drawing/2014/main" id="{C185DC30-EFF8-4FFB-BB42-55D5C71BB041}"/>
              </a:ext>
            </a:extLst>
          </p:cNvPr>
          <p:cNvSpPr/>
          <p:nvPr/>
        </p:nvSpPr>
        <p:spPr bwMode="auto">
          <a:xfrm>
            <a:off x="8525590" y="419750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Calendar</a:t>
            </a:r>
          </a:p>
        </p:txBody>
      </p:sp>
      <p:sp>
        <p:nvSpPr>
          <p:cNvPr id="18" name="Rectangle 17">
            <a:extLst>
              <a:ext uri="{FF2B5EF4-FFF2-40B4-BE49-F238E27FC236}">
                <a16:creationId xmlns:a16="http://schemas.microsoft.com/office/drawing/2014/main" id="{C1672956-DDD1-4A72-98A0-1E0FE51CB270}"/>
              </a:ext>
            </a:extLst>
          </p:cNvPr>
          <p:cNvSpPr/>
          <p:nvPr/>
        </p:nvSpPr>
        <p:spPr bwMode="auto">
          <a:xfrm>
            <a:off x="8525590" y="469301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Calendar</a:t>
            </a:r>
          </a:p>
        </p:txBody>
      </p:sp>
      <p:sp>
        <p:nvSpPr>
          <p:cNvPr id="19" name="Rectangle 18">
            <a:extLst>
              <a:ext uri="{FF2B5EF4-FFF2-40B4-BE49-F238E27FC236}">
                <a16:creationId xmlns:a16="http://schemas.microsoft.com/office/drawing/2014/main" id="{AF634555-6722-465E-A7C1-44A1705D6EBC}"/>
              </a:ext>
            </a:extLst>
          </p:cNvPr>
          <p:cNvSpPr/>
          <p:nvPr/>
        </p:nvSpPr>
        <p:spPr bwMode="auto">
          <a:xfrm>
            <a:off x="8525269" y="5188527"/>
            <a:ext cx="1321373"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Tasks</a:t>
            </a:r>
          </a:p>
        </p:txBody>
      </p:sp>
      <p:sp>
        <p:nvSpPr>
          <p:cNvPr id="22" name="Rectangle 21">
            <a:extLst>
              <a:ext uri="{FF2B5EF4-FFF2-40B4-BE49-F238E27FC236}">
                <a16:creationId xmlns:a16="http://schemas.microsoft.com/office/drawing/2014/main" id="{9CA263F4-F282-462C-8C77-3E783E40E8C3}"/>
              </a:ext>
            </a:extLst>
          </p:cNvPr>
          <p:cNvSpPr/>
          <p:nvPr/>
        </p:nvSpPr>
        <p:spPr bwMode="auto">
          <a:xfrm>
            <a:off x="8525590" y="568403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Tasks</a:t>
            </a:r>
          </a:p>
        </p:txBody>
      </p:sp>
      <p:sp>
        <p:nvSpPr>
          <p:cNvPr id="23" name="Arrow: Bent 22">
            <a:extLst>
              <a:ext uri="{FF2B5EF4-FFF2-40B4-BE49-F238E27FC236}">
                <a16:creationId xmlns:a16="http://schemas.microsoft.com/office/drawing/2014/main" id="{94C47491-F291-46FF-B368-8E412A2B39E8}"/>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1EB8CE1F-028D-4CA7-9F79-20538615A736}"/>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t>
            </a:r>
            <a:r>
              <a:rPr lang="en-US" sz="2000" dirty="0">
                <a:gradFill>
                  <a:gsLst>
                    <a:gs pos="2917">
                      <a:srgbClr val="1A1A1A"/>
                    </a:gs>
                    <a:gs pos="30000">
                      <a:srgbClr val="1A1A1A"/>
                    </a:gs>
                  </a:gsLst>
                  <a:lin ang="5400000" scaled="0"/>
                </a:gradFill>
                <a:latin typeface="Segoe UI"/>
              </a:rPr>
              <a:t>Read Calendar</a:t>
            </a:r>
            <a:r>
              <a:rPr lang="en-US" sz="2000" noProof="0" dirty="0">
                <a:gradFill>
                  <a:gsLst>
                    <a:gs pos="2917">
                      <a:srgbClr val="1A1A1A"/>
                    </a:gs>
                    <a:gs pos="30000">
                      <a:srgbClr val="1A1A1A"/>
                    </a:gs>
                  </a:gsLst>
                  <a:lin ang="5400000" scaled="0"/>
                </a:gradFill>
                <a:latin typeface="Segoe UI"/>
              </a:rPr>
              <a:t> (scope)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7" name="Regular Pentagon 1">
            <a:extLst>
              <a:ext uri="{FF2B5EF4-FFF2-40B4-BE49-F238E27FC236}">
                <a16:creationId xmlns:a16="http://schemas.microsoft.com/office/drawing/2014/main" id="{0A98327A-EAD9-4FE3-8AD1-6223918D28D5}"/>
              </a:ext>
            </a:extLst>
          </p:cNvPr>
          <p:cNvSpPr/>
          <p:nvPr/>
        </p:nvSpPr>
        <p:spPr bwMode="auto">
          <a:xfrm>
            <a:off x="1641652" y="1755872"/>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lvl="0" algn="ctr" defTabSz="672140">
              <a:lnSpc>
                <a:spcPct val="90000"/>
              </a:lnSpc>
              <a:defRPr/>
            </a:pPr>
            <a:r>
              <a:rPr lang="en-US" sz="1000" b="1" dirty="0">
                <a:gradFill>
                  <a:gsLst>
                    <a:gs pos="0">
                      <a:srgbClr val="FFFFFF"/>
                    </a:gs>
                    <a:gs pos="100000">
                      <a:srgbClr val="FFFFFF"/>
                    </a:gs>
                  </a:gsLst>
                  <a:lin ang="5400000" scaled="0"/>
                </a:gradFill>
                <a:ea typeface="Segoe UI" pitchFamily="34" charset="0"/>
                <a:cs typeface="Segoe UI" pitchFamily="34" charset="0"/>
              </a:rPr>
              <a:t>Read Cal</a:t>
            </a:r>
          </a:p>
        </p:txBody>
      </p:sp>
    </p:spTree>
    <p:extLst>
      <p:ext uri="{BB962C8B-B14F-4D97-AF65-F5344CB8AC3E}">
        <p14:creationId xmlns:p14="http://schemas.microsoft.com/office/powerpoint/2010/main" val="119928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has Least Privilege – just enough</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18524" y="23342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users</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4" name="TextBox 3">
            <a:extLst>
              <a:ext uri="{FF2B5EF4-FFF2-40B4-BE49-F238E27FC236}">
                <a16:creationId xmlns:a16="http://schemas.microsoft.com/office/drawing/2014/main" id="{4337E3AA-C5B1-46F8-A649-A4FDA4D2B35C}"/>
              </a:ext>
            </a:extLst>
          </p:cNvPr>
          <p:cNvSpPr txBox="1"/>
          <p:nvPr/>
        </p:nvSpPr>
        <p:spPr>
          <a:xfrm>
            <a:off x="10843811" y="6233144"/>
            <a:ext cx="615553" cy="551590"/>
          </a:xfrm>
          <a:prstGeom prst="rect">
            <a:avLst/>
          </a:prstGeom>
          <a:noFill/>
        </p:spPr>
        <p:txBody>
          <a:bodyPr vert="vert" wrap="square" lIns="0" tIns="0" rIns="0" bIns="0" rtlCol="0">
            <a:spAutoFit/>
          </a:bodyPr>
          <a:lstStyle/>
          <a:p>
            <a:pPr algn="l"/>
            <a:r>
              <a:rPr lang="en-US" sz="4000" dirty="0">
                <a:gradFill>
                  <a:gsLst>
                    <a:gs pos="2917">
                      <a:schemeClr val="tx1"/>
                    </a:gs>
                    <a:gs pos="30000">
                      <a:schemeClr val="tx1"/>
                    </a:gs>
                  </a:gsLst>
                  <a:lin ang="5400000" scaled="0"/>
                </a:gradFill>
              </a:rPr>
              <a:t>…</a:t>
            </a:r>
          </a:p>
        </p:txBody>
      </p:sp>
      <p:grpSp>
        <p:nvGrpSpPr>
          <p:cNvPr id="43" name="Group 23">
            <a:extLst>
              <a:ext uri="{FF2B5EF4-FFF2-40B4-BE49-F238E27FC236}">
                <a16:creationId xmlns:a16="http://schemas.microsoft.com/office/drawing/2014/main" id="{B838CAF6-0948-4CA4-987A-79B082B25A6D}"/>
              </a:ext>
            </a:extLst>
          </p:cNvPr>
          <p:cNvGrpSpPr/>
          <p:nvPr/>
        </p:nvGrpSpPr>
        <p:grpSpPr>
          <a:xfrm>
            <a:off x="11115538" y="26209"/>
            <a:ext cx="779568" cy="1110704"/>
            <a:chOff x="636295" y="2518478"/>
            <a:chExt cx="1435768" cy="2045634"/>
          </a:xfrm>
        </p:grpSpPr>
        <p:sp>
          <p:nvSpPr>
            <p:cNvPr id="44" name="Oval 24">
              <a:extLst>
                <a:ext uri="{FF2B5EF4-FFF2-40B4-BE49-F238E27FC236}">
                  <a16:creationId xmlns:a16="http://schemas.microsoft.com/office/drawing/2014/main" id="{8E4902D0-3FE2-4478-9B64-4585DB74AADC}"/>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45" name="Diagram 25">
              <a:extLst>
                <a:ext uri="{FF2B5EF4-FFF2-40B4-BE49-F238E27FC236}">
                  <a16:creationId xmlns:a16="http://schemas.microsoft.com/office/drawing/2014/main" id="{0A16450D-42AA-43D1-9FCE-FA8F9F3CA04A}"/>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46" name="Rounded Rectangle 45">
            <a:extLst>
              <a:ext uri="{FF2B5EF4-FFF2-40B4-BE49-F238E27FC236}">
                <a16:creationId xmlns:a16="http://schemas.microsoft.com/office/drawing/2014/main" id="{FEDA9D56-3416-4A19-ACCF-E16CA56400EA}"/>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7" name="Group 30">
            <a:extLst>
              <a:ext uri="{FF2B5EF4-FFF2-40B4-BE49-F238E27FC236}">
                <a16:creationId xmlns:a16="http://schemas.microsoft.com/office/drawing/2014/main" id="{7536C659-338B-469F-9E82-CE44AA913A7A}"/>
              </a:ext>
            </a:extLst>
          </p:cNvPr>
          <p:cNvGrpSpPr/>
          <p:nvPr/>
        </p:nvGrpSpPr>
        <p:grpSpPr>
          <a:xfrm>
            <a:off x="11141004" y="1313791"/>
            <a:ext cx="787938" cy="787938"/>
            <a:chOff x="7218205" y="2347793"/>
            <a:chExt cx="2318826" cy="2318826"/>
          </a:xfrm>
        </p:grpSpPr>
        <p:sp>
          <p:nvSpPr>
            <p:cNvPr id="48" name="Oval 31">
              <a:extLst>
                <a:ext uri="{FF2B5EF4-FFF2-40B4-BE49-F238E27FC236}">
                  <a16:creationId xmlns:a16="http://schemas.microsoft.com/office/drawing/2014/main" id="{E590D4E5-1208-4BE7-AE99-880FD99C0936}"/>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9" name="Group 32">
              <a:extLst>
                <a:ext uri="{FF2B5EF4-FFF2-40B4-BE49-F238E27FC236}">
                  <a16:creationId xmlns:a16="http://schemas.microsoft.com/office/drawing/2014/main" id="{F62A3BC3-C8B2-4334-8E6A-34188AF239BC}"/>
                </a:ext>
              </a:extLst>
            </p:cNvPr>
            <p:cNvGrpSpPr/>
            <p:nvPr/>
          </p:nvGrpSpPr>
          <p:grpSpPr>
            <a:xfrm>
              <a:off x="7559471" y="2705101"/>
              <a:ext cx="1661110" cy="1640303"/>
              <a:chOff x="3355431" y="2727158"/>
              <a:chExt cx="1661110" cy="1640303"/>
            </a:xfrm>
          </p:grpSpPr>
          <p:sp>
            <p:nvSpPr>
              <p:cNvPr id="54" name="Oval 64">
                <a:extLst>
                  <a:ext uri="{FF2B5EF4-FFF2-40B4-BE49-F238E27FC236}">
                    <a16:creationId xmlns:a16="http://schemas.microsoft.com/office/drawing/2014/main" id="{64B4D394-EEDC-49B4-B19F-18B46B61C042}"/>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65">
                <a:extLst>
                  <a:ext uri="{FF2B5EF4-FFF2-40B4-BE49-F238E27FC236}">
                    <a16:creationId xmlns:a16="http://schemas.microsoft.com/office/drawing/2014/main" id="{4B6CFCBE-C638-4382-823A-8E4DCDA5A715}"/>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67">
                <a:extLst>
                  <a:ext uri="{FF2B5EF4-FFF2-40B4-BE49-F238E27FC236}">
                    <a16:creationId xmlns:a16="http://schemas.microsoft.com/office/drawing/2014/main" id="{14B489D2-C536-49B7-A13B-67704974BDF0}"/>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7" name="Oval 68">
                <a:extLst>
                  <a:ext uri="{FF2B5EF4-FFF2-40B4-BE49-F238E27FC236}">
                    <a16:creationId xmlns:a16="http://schemas.microsoft.com/office/drawing/2014/main" id="{371E578C-8AA3-4F54-9C3E-2AE760A5B978}"/>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50" name="Diagram 34">
              <a:extLst>
                <a:ext uri="{FF2B5EF4-FFF2-40B4-BE49-F238E27FC236}">
                  <a16:creationId xmlns:a16="http://schemas.microsoft.com/office/drawing/2014/main" id="{2163EF3A-B946-44D6-85EF-1E42EBB71FEC}"/>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51" name="Diagram 35">
              <a:extLst>
                <a:ext uri="{FF2B5EF4-FFF2-40B4-BE49-F238E27FC236}">
                  <a16:creationId xmlns:a16="http://schemas.microsoft.com/office/drawing/2014/main" id="{29676164-D638-492E-8C27-DA185ECED0DE}"/>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52" name="Diagram 37">
              <a:extLst>
                <a:ext uri="{FF2B5EF4-FFF2-40B4-BE49-F238E27FC236}">
                  <a16:creationId xmlns:a16="http://schemas.microsoft.com/office/drawing/2014/main" id="{6215A320-64F8-478F-B047-27E343FD797E}"/>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53" name="Diagram 41">
              <a:extLst>
                <a:ext uri="{FF2B5EF4-FFF2-40B4-BE49-F238E27FC236}">
                  <a16:creationId xmlns:a16="http://schemas.microsoft.com/office/drawing/2014/main" id="{4D514B9D-0559-4011-859F-FA4A0075829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sp>
        <p:nvSpPr>
          <p:cNvPr id="58" name="Rounded Rectangle 54">
            <a:extLst>
              <a:ext uri="{FF2B5EF4-FFF2-40B4-BE49-F238E27FC236}">
                <a16:creationId xmlns:a16="http://schemas.microsoft.com/office/drawing/2014/main" id="{15D41222-C08E-4D6E-8FB1-26982C85F1D9}"/>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60" name="Group 5">
            <a:extLst>
              <a:ext uri="{FF2B5EF4-FFF2-40B4-BE49-F238E27FC236}">
                <a16:creationId xmlns:a16="http://schemas.microsoft.com/office/drawing/2014/main" id="{EB4BCDD1-0081-4D95-BBD9-64D677817572}"/>
              </a:ext>
            </a:extLst>
          </p:cNvPr>
          <p:cNvGrpSpPr/>
          <p:nvPr/>
        </p:nvGrpSpPr>
        <p:grpSpPr>
          <a:xfrm>
            <a:off x="11148394" y="3249016"/>
            <a:ext cx="793531" cy="793531"/>
            <a:chOff x="5681540" y="2652588"/>
            <a:chExt cx="778042" cy="778042"/>
          </a:xfrm>
        </p:grpSpPr>
        <p:sp>
          <p:nvSpPr>
            <p:cNvPr id="61" name="Oval 12">
              <a:extLst>
                <a:ext uri="{FF2B5EF4-FFF2-40B4-BE49-F238E27FC236}">
                  <a16:creationId xmlns:a16="http://schemas.microsoft.com/office/drawing/2014/main" id="{95CF02A5-D002-4F51-8012-5E7240A33AA1}"/>
                </a:ext>
              </a:extLst>
            </p:cNvPr>
            <p:cNvSpPr/>
            <p:nvPr>
              <p:custDataLst>
                <p:custData r:id="rId1"/>
              </p:custDataLst>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2" name="Picture 14">
              <a:extLst>
                <a:ext uri="{FF2B5EF4-FFF2-40B4-BE49-F238E27FC236}">
                  <a16:creationId xmlns:a16="http://schemas.microsoft.com/office/drawing/2014/main" id="{EC07E80E-74CD-4276-9948-248CE4D7FAE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63" name="Group 83">
            <a:extLst>
              <a:ext uri="{FF2B5EF4-FFF2-40B4-BE49-F238E27FC236}">
                <a16:creationId xmlns:a16="http://schemas.microsoft.com/office/drawing/2014/main" id="{B4B46388-4C49-4B21-B408-F2814AD19751}"/>
              </a:ext>
            </a:extLst>
          </p:cNvPr>
          <p:cNvGrpSpPr/>
          <p:nvPr/>
        </p:nvGrpSpPr>
        <p:grpSpPr>
          <a:xfrm>
            <a:off x="11197737" y="4219425"/>
            <a:ext cx="811999" cy="794936"/>
            <a:chOff x="10113425" y="2651210"/>
            <a:chExt cx="796150" cy="779420"/>
          </a:xfrm>
        </p:grpSpPr>
        <p:sp>
          <p:nvSpPr>
            <p:cNvPr id="64" name="Oval 84">
              <a:extLst>
                <a:ext uri="{FF2B5EF4-FFF2-40B4-BE49-F238E27FC236}">
                  <a16:creationId xmlns:a16="http://schemas.microsoft.com/office/drawing/2014/main" id="{3232B0D4-E29E-43BB-83BD-6FA154E9EAAB}"/>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5" name="Picture 85">
              <a:extLst>
                <a:ext uri="{FF2B5EF4-FFF2-40B4-BE49-F238E27FC236}">
                  <a16:creationId xmlns:a16="http://schemas.microsoft.com/office/drawing/2014/main" id="{C7680160-CFEF-4BF2-8DB6-191181AD301B}"/>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66" name="Group 89">
            <a:extLst>
              <a:ext uri="{FF2B5EF4-FFF2-40B4-BE49-F238E27FC236}">
                <a16:creationId xmlns:a16="http://schemas.microsoft.com/office/drawing/2014/main" id="{6EA560DD-4B91-4574-B47B-303CF1538DAA}"/>
              </a:ext>
            </a:extLst>
          </p:cNvPr>
          <p:cNvGrpSpPr/>
          <p:nvPr/>
        </p:nvGrpSpPr>
        <p:grpSpPr>
          <a:xfrm>
            <a:off x="11193808" y="5191239"/>
            <a:ext cx="819857" cy="810653"/>
            <a:chOff x="10113425" y="3530904"/>
            <a:chExt cx="803854" cy="794830"/>
          </a:xfrm>
        </p:grpSpPr>
        <p:sp>
          <p:nvSpPr>
            <p:cNvPr id="67" name="Oval 90">
              <a:extLst>
                <a:ext uri="{FF2B5EF4-FFF2-40B4-BE49-F238E27FC236}">
                  <a16:creationId xmlns:a16="http://schemas.microsoft.com/office/drawing/2014/main" id="{DBF8EF4E-15B8-4B75-A1ED-CA3EF09E407F}"/>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8" name="Picture 91">
              <a:extLst>
                <a:ext uri="{FF2B5EF4-FFF2-40B4-BE49-F238E27FC236}">
                  <a16:creationId xmlns:a16="http://schemas.microsoft.com/office/drawing/2014/main" id="{E8AAAEA4-44E1-46EC-85FE-C00EDEEAA4B2}"/>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69" name="Rounded Rectangle 47">
            <a:extLst>
              <a:ext uri="{FF2B5EF4-FFF2-40B4-BE49-F238E27FC236}">
                <a16:creationId xmlns:a16="http://schemas.microsoft.com/office/drawing/2014/main" id="{2A787F1A-871F-45E3-B6B6-A77159EC9E34}"/>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70" name="Rounded Rectangle 48">
            <a:extLst>
              <a:ext uri="{FF2B5EF4-FFF2-40B4-BE49-F238E27FC236}">
                <a16:creationId xmlns:a16="http://schemas.microsoft.com/office/drawing/2014/main" id="{E939A390-8ABD-4C83-8003-B981C7333DE8}"/>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71" name="Rounded Rectangle 49">
            <a:extLst>
              <a:ext uri="{FF2B5EF4-FFF2-40B4-BE49-F238E27FC236}">
                <a16:creationId xmlns:a16="http://schemas.microsoft.com/office/drawing/2014/main" id="{AE2FAEE0-6F20-47E1-BB9A-1029832EC947}"/>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72" name="Rounded Rectangle 51">
            <a:extLst>
              <a:ext uri="{FF2B5EF4-FFF2-40B4-BE49-F238E27FC236}">
                <a16:creationId xmlns:a16="http://schemas.microsoft.com/office/drawing/2014/main" id="{E0C96A0D-0FAE-4EAE-B9C1-CD9BC3DD8651}"/>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9" name="Group 8">
            <a:extLst>
              <a:ext uri="{FF2B5EF4-FFF2-40B4-BE49-F238E27FC236}">
                <a16:creationId xmlns:a16="http://schemas.microsoft.com/office/drawing/2014/main" id="{F6BB10D1-04CE-4288-AAAB-47F84A369E0A}"/>
              </a:ext>
            </a:extLst>
          </p:cNvPr>
          <p:cNvGrpSpPr/>
          <p:nvPr/>
        </p:nvGrpSpPr>
        <p:grpSpPr>
          <a:xfrm>
            <a:off x="11148394" y="2278607"/>
            <a:ext cx="793531" cy="793531"/>
            <a:chOff x="5223296" y="4309358"/>
            <a:chExt cx="793531" cy="793531"/>
          </a:xfrm>
        </p:grpSpPr>
        <p:sp>
          <p:nvSpPr>
            <p:cNvPr id="59" name="Oval 58">
              <a:extLst>
                <a:ext uri="{FF2B5EF4-FFF2-40B4-BE49-F238E27FC236}">
                  <a16:creationId xmlns:a16="http://schemas.microsoft.com/office/drawing/2014/main" id="{C00D3CB7-B5A3-4A3C-B60E-997D4634DBF4}"/>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70106A4E-28EF-48D2-A971-91EDB77BE07C}"/>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
        <p:nvSpPr>
          <p:cNvPr id="5" name="Rectangle 4">
            <a:extLst>
              <a:ext uri="{FF2B5EF4-FFF2-40B4-BE49-F238E27FC236}">
                <a16:creationId xmlns:a16="http://schemas.microsoft.com/office/drawing/2014/main" id="{091C4580-20E2-4914-ADAA-FD837F145F56}"/>
              </a:ext>
            </a:extLst>
          </p:cNvPr>
          <p:cNvSpPr/>
          <p:nvPr/>
        </p:nvSpPr>
        <p:spPr bwMode="auto">
          <a:xfrm>
            <a:off x="8518524" y="72893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users</a:t>
            </a:r>
          </a:p>
        </p:txBody>
      </p:sp>
      <p:sp>
        <p:nvSpPr>
          <p:cNvPr id="10" name="Rectangle 9">
            <a:extLst>
              <a:ext uri="{FF2B5EF4-FFF2-40B4-BE49-F238E27FC236}">
                <a16:creationId xmlns:a16="http://schemas.microsoft.com/office/drawing/2014/main" id="{5DEA8498-97D4-4EED-852D-BB22FB6382FD}"/>
              </a:ext>
            </a:extLst>
          </p:cNvPr>
          <p:cNvSpPr/>
          <p:nvPr/>
        </p:nvSpPr>
        <p:spPr bwMode="auto">
          <a:xfrm>
            <a:off x="8525590" y="122444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Groups</a:t>
            </a:r>
          </a:p>
        </p:txBody>
      </p:sp>
      <p:sp>
        <p:nvSpPr>
          <p:cNvPr id="11" name="Rectangle 10">
            <a:extLst>
              <a:ext uri="{FF2B5EF4-FFF2-40B4-BE49-F238E27FC236}">
                <a16:creationId xmlns:a16="http://schemas.microsoft.com/office/drawing/2014/main" id="{9FBAE219-9013-4016-9177-EDBC3B6C5563}"/>
              </a:ext>
            </a:extLst>
          </p:cNvPr>
          <p:cNvSpPr/>
          <p:nvPr/>
        </p:nvSpPr>
        <p:spPr bwMode="auto">
          <a:xfrm>
            <a:off x="8525590" y="171995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Groups</a:t>
            </a:r>
          </a:p>
        </p:txBody>
      </p:sp>
      <p:sp>
        <p:nvSpPr>
          <p:cNvPr id="12" name="Rectangle 11">
            <a:extLst>
              <a:ext uri="{FF2B5EF4-FFF2-40B4-BE49-F238E27FC236}">
                <a16:creationId xmlns:a16="http://schemas.microsoft.com/office/drawing/2014/main" id="{86087B1B-6CF6-4650-9072-41E0C2D34FF9}"/>
              </a:ext>
            </a:extLst>
          </p:cNvPr>
          <p:cNvSpPr/>
          <p:nvPr/>
        </p:nvSpPr>
        <p:spPr bwMode="auto">
          <a:xfrm>
            <a:off x="8538246" y="2215467"/>
            <a:ext cx="1295418"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Files</a:t>
            </a:r>
          </a:p>
        </p:txBody>
      </p:sp>
      <p:sp>
        <p:nvSpPr>
          <p:cNvPr id="13" name="Rectangle 12">
            <a:extLst>
              <a:ext uri="{FF2B5EF4-FFF2-40B4-BE49-F238E27FC236}">
                <a16:creationId xmlns:a16="http://schemas.microsoft.com/office/drawing/2014/main" id="{F525A47B-960A-4290-8649-E9E51F9388BD}"/>
              </a:ext>
            </a:extLst>
          </p:cNvPr>
          <p:cNvSpPr/>
          <p:nvPr/>
        </p:nvSpPr>
        <p:spPr bwMode="auto">
          <a:xfrm>
            <a:off x="8538246" y="2710977"/>
            <a:ext cx="129541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Files</a:t>
            </a:r>
          </a:p>
        </p:txBody>
      </p:sp>
      <p:sp>
        <p:nvSpPr>
          <p:cNvPr id="14" name="Rectangle 13">
            <a:extLst>
              <a:ext uri="{FF2B5EF4-FFF2-40B4-BE49-F238E27FC236}">
                <a16:creationId xmlns:a16="http://schemas.microsoft.com/office/drawing/2014/main" id="{700AF690-FAF5-40CC-B89A-532092C7BFBC}"/>
              </a:ext>
            </a:extLst>
          </p:cNvPr>
          <p:cNvSpPr/>
          <p:nvPr/>
        </p:nvSpPr>
        <p:spPr bwMode="auto">
          <a:xfrm>
            <a:off x="8545126" y="320648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Mail</a:t>
            </a:r>
          </a:p>
        </p:txBody>
      </p:sp>
      <p:sp>
        <p:nvSpPr>
          <p:cNvPr id="15" name="Rectangle 14">
            <a:extLst>
              <a:ext uri="{FF2B5EF4-FFF2-40B4-BE49-F238E27FC236}">
                <a16:creationId xmlns:a16="http://schemas.microsoft.com/office/drawing/2014/main" id="{E5D1FCA5-3906-4B1B-BB60-2293B7C44B87}"/>
              </a:ext>
            </a:extLst>
          </p:cNvPr>
          <p:cNvSpPr/>
          <p:nvPr/>
        </p:nvSpPr>
        <p:spPr bwMode="auto">
          <a:xfrm>
            <a:off x="8545126" y="370199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Mail</a:t>
            </a:r>
          </a:p>
        </p:txBody>
      </p:sp>
      <p:sp>
        <p:nvSpPr>
          <p:cNvPr id="16" name="Rectangle 15">
            <a:extLst>
              <a:ext uri="{FF2B5EF4-FFF2-40B4-BE49-F238E27FC236}">
                <a16:creationId xmlns:a16="http://schemas.microsoft.com/office/drawing/2014/main" id="{C185DC30-EFF8-4FFB-BB42-55D5C71BB041}"/>
              </a:ext>
            </a:extLst>
          </p:cNvPr>
          <p:cNvSpPr/>
          <p:nvPr/>
        </p:nvSpPr>
        <p:spPr bwMode="auto">
          <a:xfrm>
            <a:off x="8525590" y="419750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Calendar</a:t>
            </a:r>
          </a:p>
        </p:txBody>
      </p:sp>
      <p:sp>
        <p:nvSpPr>
          <p:cNvPr id="18" name="Rectangle 17">
            <a:extLst>
              <a:ext uri="{FF2B5EF4-FFF2-40B4-BE49-F238E27FC236}">
                <a16:creationId xmlns:a16="http://schemas.microsoft.com/office/drawing/2014/main" id="{C1672956-DDD1-4A72-98A0-1E0FE51CB270}"/>
              </a:ext>
            </a:extLst>
          </p:cNvPr>
          <p:cNvSpPr/>
          <p:nvPr/>
        </p:nvSpPr>
        <p:spPr bwMode="auto">
          <a:xfrm>
            <a:off x="8525590" y="469301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Calendar</a:t>
            </a:r>
          </a:p>
        </p:txBody>
      </p:sp>
      <p:sp>
        <p:nvSpPr>
          <p:cNvPr id="19" name="Rectangle 18">
            <a:extLst>
              <a:ext uri="{FF2B5EF4-FFF2-40B4-BE49-F238E27FC236}">
                <a16:creationId xmlns:a16="http://schemas.microsoft.com/office/drawing/2014/main" id="{AF634555-6722-465E-A7C1-44A1705D6EBC}"/>
              </a:ext>
            </a:extLst>
          </p:cNvPr>
          <p:cNvSpPr/>
          <p:nvPr/>
        </p:nvSpPr>
        <p:spPr bwMode="auto">
          <a:xfrm>
            <a:off x="8525269" y="5188527"/>
            <a:ext cx="1321373"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Tasks</a:t>
            </a:r>
          </a:p>
        </p:txBody>
      </p:sp>
      <p:sp>
        <p:nvSpPr>
          <p:cNvPr id="22" name="Rectangle 21">
            <a:extLst>
              <a:ext uri="{FF2B5EF4-FFF2-40B4-BE49-F238E27FC236}">
                <a16:creationId xmlns:a16="http://schemas.microsoft.com/office/drawing/2014/main" id="{9CA263F4-F282-462C-8C77-3E783E40E8C3}"/>
              </a:ext>
            </a:extLst>
          </p:cNvPr>
          <p:cNvSpPr/>
          <p:nvPr/>
        </p:nvSpPr>
        <p:spPr bwMode="auto">
          <a:xfrm>
            <a:off x="8525590" y="568403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Tasks</a:t>
            </a:r>
          </a:p>
        </p:txBody>
      </p:sp>
      <p:sp>
        <p:nvSpPr>
          <p:cNvPr id="26" name="Regular Pentagon 1">
            <a:extLst>
              <a:ext uri="{FF2B5EF4-FFF2-40B4-BE49-F238E27FC236}">
                <a16:creationId xmlns:a16="http://schemas.microsoft.com/office/drawing/2014/main" id="{8460E2FF-5C95-4A3C-9127-513F22EDB820}"/>
              </a:ext>
            </a:extLst>
          </p:cNvPr>
          <p:cNvSpPr/>
          <p:nvPr/>
        </p:nvSpPr>
        <p:spPr bwMode="auto">
          <a:xfrm>
            <a:off x="1552875" y="545820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1000" b="1" dirty="0">
                <a:gradFill>
                  <a:gsLst>
                    <a:gs pos="0">
                      <a:srgbClr val="FFFFFF"/>
                    </a:gs>
                    <a:gs pos="100000">
                      <a:srgbClr val="FFFFFF"/>
                    </a:gs>
                  </a:gsLst>
                  <a:lin ang="5400000" scaled="0"/>
                </a:gradFill>
                <a:latin typeface="Segoe UI"/>
                <a:ea typeface="Segoe UI" pitchFamily="34" charset="0"/>
                <a:cs typeface="Segoe UI" pitchFamily="34" charset="0"/>
              </a:rPr>
              <a:t>Read Cal</a:t>
            </a:r>
            <a:endPar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Arrow: Right 74">
            <a:extLst>
              <a:ext uri="{FF2B5EF4-FFF2-40B4-BE49-F238E27FC236}">
                <a16:creationId xmlns:a16="http://schemas.microsoft.com/office/drawing/2014/main" id="{3A7F9AFC-3CB4-4466-978A-B26A4C376E16}"/>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73219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has Least Privilege – just enough</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18524" y="23342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users</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4" name="TextBox 3">
            <a:extLst>
              <a:ext uri="{FF2B5EF4-FFF2-40B4-BE49-F238E27FC236}">
                <a16:creationId xmlns:a16="http://schemas.microsoft.com/office/drawing/2014/main" id="{4337E3AA-C5B1-46F8-A649-A4FDA4D2B35C}"/>
              </a:ext>
            </a:extLst>
          </p:cNvPr>
          <p:cNvSpPr txBox="1"/>
          <p:nvPr/>
        </p:nvSpPr>
        <p:spPr>
          <a:xfrm>
            <a:off x="10843811" y="6233144"/>
            <a:ext cx="615553" cy="551590"/>
          </a:xfrm>
          <a:prstGeom prst="rect">
            <a:avLst/>
          </a:prstGeom>
          <a:noFill/>
        </p:spPr>
        <p:txBody>
          <a:bodyPr vert="vert" wrap="square" lIns="0" tIns="0" rIns="0" bIns="0" rtlCol="0">
            <a:spAutoFit/>
          </a:bodyPr>
          <a:lstStyle/>
          <a:p>
            <a:pPr algn="l"/>
            <a:r>
              <a:rPr lang="en-US" sz="4000" dirty="0">
                <a:gradFill>
                  <a:gsLst>
                    <a:gs pos="2917">
                      <a:schemeClr val="tx1"/>
                    </a:gs>
                    <a:gs pos="30000">
                      <a:schemeClr val="tx1"/>
                    </a:gs>
                  </a:gsLst>
                  <a:lin ang="5400000" scaled="0"/>
                </a:gradFill>
              </a:rPr>
              <a:t>…</a:t>
            </a:r>
          </a:p>
        </p:txBody>
      </p:sp>
      <p:grpSp>
        <p:nvGrpSpPr>
          <p:cNvPr id="43" name="Group 23">
            <a:extLst>
              <a:ext uri="{FF2B5EF4-FFF2-40B4-BE49-F238E27FC236}">
                <a16:creationId xmlns:a16="http://schemas.microsoft.com/office/drawing/2014/main" id="{B838CAF6-0948-4CA4-987A-79B082B25A6D}"/>
              </a:ext>
            </a:extLst>
          </p:cNvPr>
          <p:cNvGrpSpPr/>
          <p:nvPr/>
        </p:nvGrpSpPr>
        <p:grpSpPr>
          <a:xfrm>
            <a:off x="11115538" y="26209"/>
            <a:ext cx="779568" cy="1110704"/>
            <a:chOff x="636295" y="2518478"/>
            <a:chExt cx="1435768" cy="2045634"/>
          </a:xfrm>
        </p:grpSpPr>
        <p:sp>
          <p:nvSpPr>
            <p:cNvPr id="44" name="Oval 24">
              <a:extLst>
                <a:ext uri="{FF2B5EF4-FFF2-40B4-BE49-F238E27FC236}">
                  <a16:creationId xmlns:a16="http://schemas.microsoft.com/office/drawing/2014/main" id="{8E4902D0-3FE2-4478-9B64-4585DB74AADC}"/>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45" name="Diagram 25">
              <a:extLst>
                <a:ext uri="{FF2B5EF4-FFF2-40B4-BE49-F238E27FC236}">
                  <a16:creationId xmlns:a16="http://schemas.microsoft.com/office/drawing/2014/main" id="{0A16450D-42AA-43D1-9FCE-FA8F9F3CA04A}"/>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46" name="Rounded Rectangle 45">
            <a:extLst>
              <a:ext uri="{FF2B5EF4-FFF2-40B4-BE49-F238E27FC236}">
                <a16:creationId xmlns:a16="http://schemas.microsoft.com/office/drawing/2014/main" id="{FEDA9D56-3416-4A19-ACCF-E16CA56400EA}"/>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7" name="Group 30">
            <a:extLst>
              <a:ext uri="{FF2B5EF4-FFF2-40B4-BE49-F238E27FC236}">
                <a16:creationId xmlns:a16="http://schemas.microsoft.com/office/drawing/2014/main" id="{7536C659-338B-469F-9E82-CE44AA913A7A}"/>
              </a:ext>
            </a:extLst>
          </p:cNvPr>
          <p:cNvGrpSpPr/>
          <p:nvPr/>
        </p:nvGrpSpPr>
        <p:grpSpPr>
          <a:xfrm>
            <a:off x="11141004" y="1313791"/>
            <a:ext cx="787938" cy="787938"/>
            <a:chOff x="7218205" y="2347793"/>
            <a:chExt cx="2318826" cy="2318826"/>
          </a:xfrm>
        </p:grpSpPr>
        <p:sp>
          <p:nvSpPr>
            <p:cNvPr id="48" name="Oval 31">
              <a:extLst>
                <a:ext uri="{FF2B5EF4-FFF2-40B4-BE49-F238E27FC236}">
                  <a16:creationId xmlns:a16="http://schemas.microsoft.com/office/drawing/2014/main" id="{E590D4E5-1208-4BE7-AE99-880FD99C0936}"/>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9" name="Group 32">
              <a:extLst>
                <a:ext uri="{FF2B5EF4-FFF2-40B4-BE49-F238E27FC236}">
                  <a16:creationId xmlns:a16="http://schemas.microsoft.com/office/drawing/2014/main" id="{F62A3BC3-C8B2-4334-8E6A-34188AF239BC}"/>
                </a:ext>
              </a:extLst>
            </p:cNvPr>
            <p:cNvGrpSpPr/>
            <p:nvPr/>
          </p:nvGrpSpPr>
          <p:grpSpPr>
            <a:xfrm>
              <a:off x="7559471" y="2705101"/>
              <a:ext cx="1661110" cy="1640303"/>
              <a:chOff x="3355431" y="2727158"/>
              <a:chExt cx="1661110" cy="1640303"/>
            </a:xfrm>
          </p:grpSpPr>
          <p:sp>
            <p:nvSpPr>
              <p:cNvPr id="54" name="Oval 64">
                <a:extLst>
                  <a:ext uri="{FF2B5EF4-FFF2-40B4-BE49-F238E27FC236}">
                    <a16:creationId xmlns:a16="http://schemas.microsoft.com/office/drawing/2014/main" id="{64B4D394-EEDC-49B4-B19F-18B46B61C042}"/>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65">
                <a:extLst>
                  <a:ext uri="{FF2B5EF4-FFF2-40B4-BE49-F238E27FC236}">
                    <a16:creationId xmlns:a16="http://schemas.microsoft.com/office/drawing/2014/main" id="{4B6CFCBE-C638-4382-823A-8E4DCDA5A715}"/>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67">
                <a:extLst>
                  <a:ext uri="{FF2B5EF4-FFF2-40B4-BE49-F238E27FC236}">
                    <a16:creationId xmlns:a16="http://schemas.microsoft.com/office/drawing/2014/main" id="{14B489D2-C536-49B7-A13B-67704974BDF0}"/>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7" name="Oval 68">
                <a:extLst>
                  <a:ext uri="{FF2B5EF4-FFF2-40B4-BE49-F238E27FC236}">
                    <a16:creationId xmlns:a16="http://schemas.microsoft.com/office/drawing/2014/main" id="{371E578C-8AA3-4F54-9C3E-2AE760A5B978}"/>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50" name="Diagram 34">
              <a:extLst>
                <a:ext uri="{FF2B5EF4-FFF2-40B4-BE49-F238E27FC236}">
                  <a16:creationId xmlns:a16="http://schemas.microsoft.com/office/drawing/2014/main" id="{2163EF3A-B946-44D6-85EF-1E42EBB71FEC}"/>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51" name="Diagram 35">
              <a:extLst>
                <a:ext uri="{FF2B5EF4-FFF2-40B4-BE49-F238E27FC236}">
                  <a16:creationId xmlns:a16="http://schemas.microsoft.com/office/drawing/2014/main" id="{29676164-D638-492E-8C27-DA185ECED0DE}"/>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52" name="Diagram 37">
              <a:extLst>
                <a:ext uri="{FF2B5EF4-FFF2-40B4-BE49-F238E27FC236}">
                  <a16:creationId xmlns:a16="http://schemas.microsoft.com/office/drawing/2014/main" id="{6215A320-64F8-478F-B047-27E343FD797E}"/>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53" name="Diagram 41">
              <a:extLst>
                <a:ext uri="{FF2B5EF4-FFF2-40B4-BE49-F238E27FC236}">
                  <a16:creationId xmlns:a16="http://schemas.microsoft.com/office/drawing/2014/main" id="{4D514B9D-0559-4011-859F-FA4A0075829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sp>
        <p:nvSpPr>
          <p:cNvPr id="58" name="Rounded Rectangle 54">
            <a:extLst>
              <a:ext uri="{FF2B5EF4-FFF2-40B4-BE49-F238E27FC236}">
                <a16:creationId xmlns:a16="http://schemas.microsoft.com/office/drawing/2014/main" id="{15D41222-C08E-4D6E-8FB1-26982C85F1D9}"/>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60" name="Group 5">
            <a:extLst>
              <a:ext uri="{FF2B5EF4-FFF2-40B4-BE49-F238E27FC236}">
                <a16:creationId xmlns:a16="http://schemas.microsoft.com/office/drawing/2014/main" id="{EB4BCDD1-0081-4D95-BBD9-64D677817572}"/>
              </a:ext>
            </a:extLst>
          </p:cNvPr>
          <p:cNvGrpSpPr/>
          <p:nvPr/>
        </p:nvGrpSpPr>
        <p:grpSpPr>
          <a:xfrm>
            <a:off x="11148394" y="3249016"/>
            <a:ext cx="793531" cy="793531"/>
            <a:chOff x="5681540" y="2652588"/>
            <a:chExt cx="778042" cy="778042"/>
          </a:xfrm>
        </p:grpSpPr>
        <p:sp>
          <p:nvSpPr>
            <p:cNvPr id="61" name="Oval 12">
              <a:extLst>
                <a:ext uri="{FF2B5EF4-FFF2-40B4-BE49-F238E27FC236}">
                  <a16:creationId xmlns:a16="http://schemas.microsoft.com/office/drawing/2014/main" id="{95CF02A5-D002-4F51-8012-5E7240A33AA1}"/>
                </a:ext>
              </a:extLst>
            </p:cNvPr>
            <p:cNvSpPr/>
            <p:nvPr>
              <p:custDataLst>
                <p:custData r:id="rId1"/>
              </p:custDataLst>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2" name="Picture 14">
              <a:extLst>
                <a:ext uri="{FF2B5EF4-FFF2-40B4-BE49-F238E27FC236}">
                  <a16:creationId xmlns:a16="http://schemas.microsoft.com/office/drawing/2014/main" id="{EC07E80E-74CD-4276-9948-248CE4D7FAE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63" name="Group 83">
            <a:extLst>
              <a:ext uri="{FF2B5EF4-FFF2-40B4-BE49-F238E27FC236}">
                <a16:creationId xmlns:a16="http://schemas.microsoft.com/office/drawing/2014/main" id="{B4B46388-4C49-4B21-B408-F2814AD19751}"/>
              </a:ext>
            </a:extLst>
          </p:cNvPr>
          <p:cNvGrpSpPr/>
          <p:nvPr/>
        </p:nvGrpSpPr>
        <p:grpSpPr>
          <a:xfrm>
            <a:off x="11197737" y="4219425"/>
            <a:ext cx="811999" cy="794936"/>
            <a:chOff x="10113425" y="2651210"/>
            <a:chExt cx="796150" cy="779420"/>
          </a:xfrm>
        </p:grpSpPr>
        <p:sp>
          <p:nvSpPr>
            <p:cNvPr id="64" name="Oval 84">
              <a:extLst>
                <a:ext uri="{FF2B5EF4-FFF2-40B4-BE49-F238E27FC236}">
                  <a16:creationId xmlns:a16="http://schemas.microsoft.com/office/drawing/2014/main" id="{3232B0D4-E29E-43BB-83BD-6FA154E9EAAB}"/>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5" name="Picture 85">
              <a:extLst>
                <a:ext uri="{FF2B5EF4-FFF2-40B4-BE49-F238E27FC236}">
                  <a16:creationId xmlns:a16="http://schemas.microsoft.com/office/drawing/2014/main" id="{C7680160-CFEF-4BF2-8DB6-191181AD301B}"/>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66" name="Group 89">
            <a:extLst>
              <a:ext uri="{FF2B5EF4-FFF2-40B4-BE49-F238E27FC236}">
                <a16:creationId xmlns:a16="http://schemas.microsoft.com/office/drawing/2014/main" id="{6EA560DD-4B91-4574-B47B-303CF1538DAA}"/>
              </a:ext>
            </a:extLst>
          </p:cNvPr>
          <p:cNvGrpSpPr/>
          <p:nvPr/>
        </p:nvGrpSpPr>
        <p:grpSpPr>
          <a:xfrm>
            <a:off x="11193808" y="5191239"/>
            <a:ext cx="819857" cy="810653"/>
            <a:chOff x="10113425" y="3530904"/>
            <a:chExt cx="803854" cy="794830"/>
          </a:xfrm>
        </p:grpSpPr>
        <p:sp>
          <p:nvSpPr>
            <p:cNvPr id="67" name="Oval 90">
              <a:extLst>
                <a:ext uri="{FF2B5EF4-FFF2-40B4-BE49-F238E27FC236}">
                  <a16:creationId xmlns:a16="http://schemas.microsoft.com/office/drawing/2014/main" id="{DBF8EF4E-15B8-4B75-A1ED-CA3EF09E407F}"/>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8" name="Picture 91">
              <a:extLst>
                <a:ext uri="{FF2B5EF4-FFF2-40B4-BE49-F238E27FC236}">
                  <a16:creationId xmlns:a16="http://schemas.microsoft.com/office/drawing/2014/main" id="{E8AAAEA4-44E1-46EC-85FE-C00EDEEAA4B2}"/>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69" name="Rounded Rectangle 47">
            <a:extLst>
              <a:ext uri="{FF2B5EF4-FFF2-40B4-BE49-F238E27FC236}">
                <a16:creationId xmlns:a16="http://schemas.microsoft.com/office/drawing/2014/main" id="{2A787F1A-871F-45E3-B6B6-A77159EC9E34}"/>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70" name="Rounded Rectangle 48">
            <a:extLst>
              <a:ext uri="{FF2B5EF4-FFF2-40B4-BE49-F238E27FC236}">
                <a16:creationId xmlns:a16="http://schemas.microsoft.com/office/drawing/2014/main" id="{E939A390-8ABD-4C83-8003-B981C7333DE8}"/>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71" name="Rounded Rectangle 49">
            <a:extLst>
              <a:ext uri="{FF2B5EF4-FFF2-40B4-BE49-F238E27FC236}">
                <a16:creationId xmlns:a16="http://schemas.microsoft.com/office/drawing/2014/main" id="{AE2FAEE0-6F20-47E1-BB9A-1029832EC947}"/>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72" name="Rounded Rectangle 51">
            <a:extLst>
              <a:ext uri="{FF2B5EF4-FFF2-40B4-BE49-F238E27FC236}">
                <a16:creationId xmlns:a16="http://schemas.microsoft.com/office/drawing/2014/main" id="{E0C96A0D-0FAE-4EAE-B9C1-CD9BC3DD8651}"/>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9" name="Group 8">
            <a:extLst>
              <a:ext uri="{FF2B5EF4-FFF2-40B4-BE49-F238E27FC236}">
                <a16:creationId xmlns:a16="http://schemas.microsoft.com/office/drawing/2014/main" id="{F6BB10D1-04CE-4288-AAAB-47F84A369E0A}"/>
              </a:ext>
            </a:extLst>
          </p:cNvPr>
          <p:cNvGrpSpPr/>
          <p:nvPr/>
        </p:nvGrpSpPr>
        <p:grpSpPr>
          <a:xfrm>
            <a:off x="11148394" y="2278607"/>
            <a:ext cx="793531" cy="793531"/>
            <a:chOff x="5223296" y="4309358"/>
            <a:chExt cx="793531" cy="793531"/>
          </a:xfrm>
        </p:grpSpPr>
        <p:sp>
          <p:nvSpPr>
            <p:cNvPr id="59" name="Oval 58">
              <a:extLst>
                <a:ext uri="{FF2B5EF4-FFF2-40B4-BE49-F238E27FC236}">
                  <a16:creationId xmlns:a16="http://schemas.microsoft.com/office/drawing/2014/main" id="{C00D3CB7-B5A3-4A3C-B60E-997D4634DBF4}"/>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70106A4E-28EF-48D2-A971-91EDB77BE07C}"/>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
        <p:nvSpPr>
          <p:cNvPr id="5" name="Rectangle 4">
            <a:extLst>
              <a:ext uri="{FF2B5EF4-FFF2-40B4-BE49-F238E27FC236}">
                <a16:creationId xmlns:a16="http://schemas.microsoft.com/office/drawing/2014/main" id="{091C4580-20E2-4914-ADAA-FD837F145F56}"/>
              </a:ext>
            </a:extLst>
          </p:cNvPr>
          <p:cNvSpPr/>
          <p:nvPr/>
        </p:nvSpPr>
        <p:spPr bwMode="auto">
          <a:xfrm>
            <a:off x="8518524" y="72893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users</a:t>
            </a:r>
          </a:p>
        </p:txBody>
      </p:sp>
      <p:sp>
        <p:nvSpPr>
          <p:cNvPr id="10" name="Rectangle 9">
            <a:extLst>
              <a:ext uri="{FF2B5EF4-FFF2-40B4-BE49-F238E27FC236}">
                <a16:creationId xmlns:a16="http://schemas.microsoft.com/office/drawing/2014/main" id="{5DEA8498-97D4-4EED-852D-BB22FB6382FD}"/>
              </a:ext>
            </a:extLst>
          </p:cNvPr>
          <p:cNvSpPr/>
          <p:nvPr/>
        </p:nvSpPr>
        <p:spPr bwMode="auto">
          <a:xfrm>
            <a:off x="8525590" y="122444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Groups</a:t>
            </a:r>
          </a:p>
        </p:txBody>
      </p:sp>
      <p:sp>
        <p:nvSpPr>
          <p:cNvPr id="11" name="Rectangle 10">
            <a:extLst>
              <a:ext uri="{FF2B5EF4-FFF2-40B4-BE49-F238E27FC236}">
                <a16:creationId xmlns:a16="http://schemas.microsoft.com/office/drawing/2014/main" id="{9FBAE219-9013-4016-9177-EDBC3B6C5563}"/>
              </a:ext>
            </a:extLst>
          </p:cNvPr>
          <p:cNvSpPr/>
          <p:nvPr/>
        </p:nvSpPr>
        <p:spPr bwMode="auto">
          <a:xfrm>
            <a:off x="8525590" y="171995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Groups</a:t>
            </a:r>
          </a:p>
        </p:txBody>
      </p:sp>
      <p:sp>
        <p:nvSpPr>
          <p:cNvPr id="12" name="Rectangle 11">
            <a:extLst>
              <a:ext uri="{FF2B5EF4-FFF2-40B4-BE49-F238E27FC236}">
                <a16:creationId xmlns:a16="http://schemas.microsoft.com/office/drawing/2014/main" id="{86087B1B-6CF6-4650-9072-41E0C2D34FF9}"/>
              </a:ext>
            </a:extLst>
          </p:cNvPr>
          <p:cNvSpPr/>
          <p:nvPr/>
        </p:nvSpPr>
        <p:spPr bwMode="auto">
          <a:xfrm>
            <a:off x="8538246" y="2215467"/>
            <a:ext cx="1295418"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Files</a:t>
            </a:r>
          </a:p>
        </p:txBody>
      </p:sp>
      <p:sp>
        <p:nvSpPr>
          <p:cNvPr id="13" name="Rectangle 12">
            <a:extLst>
              <a:ext uri="{FF2B5EF4-FFF2-40B4-BE49-F238E27FC236}">
                <a16:creationId xmlns:a16="http://schemas.microsoft.com/office/drawing/2014/main" id="{F525A47B-960A-4290-8649-E9E51F9388BD}"/>
              </a:ext>
            </a:extLst>
          </p:cNvPr>
          <p:cNvSpPr/>
          <p:nvPr/>
        </p:nvSpPr>
        <p:spPr bwMode="auto">
          <a:xfrm>
            <a:off x="8538246" y="2710977"/>
            <a:ext cx="129541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Files</a:t>
            </a:r>
          </a:p>
        </p:txBody>
      </p:sp>
      <p:sp>
        <p:nvSpPr>
          <p:cNvPr id="14" name="Rectangle 13">
            <a:extLst>
              <a:ext uri="{FF2B5EF4-FFF2-40B4-BE49-F238E27FC236}">
                <a16:creationId xmlns:a16="http://schemas.microsoft.com/office/drawing/2014/main" id="{700AF690-FAF5-40CC-B89A-532092C7BFBC}"/>
              </a:ext>
            </a:extLst>
          </p:cNvPr>
          <p:cNvSpPr/>
          <p:nvPr/>
        </p:nvSpPr>
        <p:spPr bwMode="auto">
          <a:xfrm>
            <a:off x="8545126" y="320648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Mail</a:t>
            </a:r>
          </a:p>
        </p:txBody>
      </p:sp>
      <p:sp>
        <p:nvSpPr>
          <p:cNvPr id="15" name="Rectangle 14">
            <a:extLst>
              <a:ext uri="{FF2B5EF4-FFF2-40B4-BE49-F238E27FC236}">
                <a16:creationId xmlns:a16="http://schemas.microsoft.com/office/drawing/2014/main" id="{E5D1FCA5-3906-4B1B-BB60-2293B7C44B87}"/>
              </a:ext>
            </a:extLst>
          </p:cNvPr>
          <p:cNvSpPr/>
          <p:nvPr/>
        </p:nvSpPr>
        <p:spPr bwMode="auto">
          <a:xfrm>
            <a:off x="8545126" y="370199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Mail</a:t>
            </a:r>
          </a:p>
        </p:txBody>
      </p:sp>
      <p:sp>
        <p:nvSpPr>
          <p:cNvPr id="16" name="Rectangle 15">
            <a:extLst>
              <a:ext uri="{FF2B5EF4-FFF2-40B4-BE49-F238E27FC236}">
                <a16:creationId xmlns:a16="http://schemas.microsoft.com/office/drawing/2014/main" id="{C185DC30-EFF8-4FFB-BB42-55D5C71BB041}"/>
              </a:ext>
            </a:extLst>
          </p:cNvPr>
          <p:cNvSpPr/>
          <p:nvPr/>
        </p:nvSpPr>
        <p:spPr bwMode="auto">
          <a:xfrm>
            <a:off x="8525590" y="419750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Calendar</a:t>
            </a:r>
          </a:p>
        </p:txBody>
      </p:sp>
      <p:sp>
        <p:nvSpPr>
          <p:cNvPr id="18" name="Rectangle 17">
            <a:extLst>
              <a:ext uri="{FF2B5EF4-FFF2-40B4-BE49-F238E27FC236}">
                <a16:creationId xmlns:a16="http://schemas.microsoft.com/office/drawing/2014/main" id="{C1672956-DDD1-4A72-98A0-1E0FE51CB270}"/>
              </a:ext>
            </a:extLst>
          </p:cNvPr>
          <p:cNvSpPr/>
          <p:nvPr/>
        </p:nvSpPr>
        <p:spPr bwMode="auto">
          <a:xfrm>
            <a:off x="8525590" y="469301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Calendar</a:t>
            </a:r>
          </a:p>
        </p:txBody>
      </p:sp>
      <p:sp>
        <p:nvSpPr>
          <p:cNvPr id="19" name="Rectangle 18">
            <a:extLst>
              <a:ext uri="{FF2B5EF4-FFF2-40B4-BE49-F238E27FC236}">
                <a16:creationId xmlns:a16="http://schemas.microsoft.com/office/drawing/2014/main" id="{AF634555-6722-465E-A7C1-44A1705D6EBC}"/>
              </a:ext>
            </a:extLst>
          </p:cNvPr>
          <p:cNvSpPr/>
          <p:nvPr/>
        </p:nvSpPr>
        <p:spPr bwMode="auto">
          <a:xfrm>
            <a:off x="8525269" y="5188527"/>
            <a:ext cx="1321373"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Tasks</a:t>
            </a:r>
          </a:p>
        </p:txBody>
      </p:sp>
      <p:sp>
        <p:nvSpPr>
          <p:cNvPr id="22" name="Rectangle 21">
            <a:extLst>
              <a:ext uri="{FF2B5EF4-FFF2-40B4-BE49-F238E27FC236}">
                <a16:creationId xmlns:a16="http://schemas.microsoft.com/office/drawing/2014/main" id="{9CA263F4-F282-462C-8C77-3E783E40E8C3}"/>
              </a:ext>
            </a:extLst>
          </p:cNvPr>
          <p:cNvSpPr/>
          <p:nvPr/>
        </p:nvSpPr>
        <p:spPr bwMode="auto">
          <a:xfrm>
            <a:off x="8525590" y="568403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Tasks</a:t>
            </a:r>
          </a:p>
        </p:txBody>
      </p:sp>
      <p:sp>
        <p:nvSpPr>
          <p:cNvPr id="26" name="Regular Pentagon 1">
            <a:extLst>
              <a:ext uri="{FF2B5EF4-FFF2-40B4-BE49-F238E27FC236}">
                <a16:creationId xmlns:a16="http://schemas.microsoft.com/office/drawing/2014/main" id="{8460E2FF-5C95-4A3C-9127-513F22EDB820}"/>
              </a:ext>
            </a:extLst>
          </p:cNvPr>
          <p:cNvSpPr/>
          <p:nvPr/>
        </p:nvSpPr>
        <p:spPr bwMode="auto">
          <a:xfrm>
            <a:off x="7468385" y="3579027"/>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1000" b="1" dirty="0">
                <a:gradFill>
                  <a:gsLst>
                    <a:gs pos="0">
                      <a:srgbClr val="FFFFFF"/>
                    </a:gs>
                    <a:gs pos="100000">
                      <a:srgbClr val="FFFFFF"/>
                    </a:gs>
                  </a:gsLst>
                  <a:lin ang="5400000" scaled="0"/>
                </a:gradFill>
                <a:latin typeface="Segoe UI"/>
                <a:ea typeface="Segoe UI" pitchFamily="34" charset="0"/>
                <a:cs typeface="Segoe UI" pitchFamily="34" charset="0"/>
              </a:rPr>
              <a:t>Read Cal</a:t>
            </a:r>
            <a:endPar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Arrow: Right 74">
            <a:extLst>
              <a:ext uri="{FF2B5EF4-FFF2-40B4-BE49-F238E27FC236}">
                <a16:creationId xmlns:a16="http://schemas.microsoft.com/office/drawing/2014/main" id="{3A7F9AFC-3CB4-4466-978A-B26A4C376E16}"/>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759088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Least Privilege – Asking for just enough</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BEBEC633-02BE-43FE-85A8-212707699224}"/>
              </a:ext>
            </a:extLst>
          </p:cNvPr>
          <p:cNvSpPr/>
          <p:nvPr/>
        </p:nvSpPr>
        <p:spPr bwMode="auto">
          <a:xfrm>
            <a:off x="8518524" y="23342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users</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4" name="TextBox 3">
            <a:extLst>
              <a:ext uri="{FF2B5EF4-FFF2-40B4-BE49-F238E27FC236}">
                <a16:creationId xmlns:a16="http://schemas.microsoft.com/office/drawing/2014/main" id="{4337E3AA-C5B1-46F8-A649-A4FDA4D2B35C}"/>
              </a:ext>
            </a:extLst>
          </p:cNvPr>
          <p:cNvSpPr txBox="1"/>
          <p:nvPr/>
        </p:nvSpPr>
        <p:spPr>
          <a:xfrm>
            <a:off x="10843811" y="6233144"/>
            <a:ext cx="615553" cy="551590"/>
          </a:xfrm>
          <a:prstGeom prst="rect">
            <a:avLst/>
          </a:prstGeom>
          <a:noFill/>
        </p:spPr>
        <p:txBody>
          <a:bodyPr vert="vert" wrap="square" lIns="0" tIns="0" rIns="0" bIns="0" rtlCol="0">
            <a:spAutoFit/>
          </a:bodyPr>
          <a:lstStyle/>
          <a:p>
            <a:pPr algn="l"/>
            <a:r>
              <a:rPr lang="en-US" sz="4000" dirty="0">
                <a:gradFill>
                  <a:gsLst>
                    <a:gs pos="2917">
                      <a:schemeClr val="tx1"/>
                    </a:gs>
                    <a:gs pos="30000">
                      <a:schemeClr val="tx1"/>
                    </a:gs>
                  </a:gsLst>
                  <a:lin ang="5400000" scaled="0"/>
                </a:gradFill>
              </a:rPr>
              <a:t>…</a:t>
            </a:r>
          </a:p>
        </p:txBody>
      </p:sp>
      <p:grpSp>
        <p:nvGrpSpPr>
          <p:cNvPr id="43" name="Group 23">
            <a:extLst>
              <a:ext uri="{FF2B5EF4-FFF2-40B4-BE49-F238E27FC236}">
                <a16:creationId xmlns:a16="http://schemas.microsoft.com/office/drawing/2014/main" id="{B838CAF6-0948-4CA4-987A-79B082B25A6D}"/>
              </a:ext>
            </a:extLst>
          </p:cNvPr>
          <p:cNvGrpSpPr/>
          <p:nvPr/>
        </p:nvGrpSpPr>
        <p:grpSpPr>
          <a:xfrm>
            <a:off x="11115538" y="26209"/>
            <a:ext cx="779568" cy="1110704"/>
            <a:chOff x="636295" y="2518478"/>
            <a:chExt cx="1435768" cy="2045634"/>
          </a:xfrm>
        </p:grpSpPr>
        <p:sp>
          <p:nvSpPr>
            <p:cNvPr id="44" name="Oval 24">
              <a:extLst>
                <a:ext uri="{FF2B5EF4-FFF2-40B4-BE49-F238E27FC236}">
                  <a16:creationId xmlns:a16="http://schemas.microsoft.com/office/drawing/2014/main" id="{8E4902D0-3FE2-4478-9B64-4585DB74AADC}"/>
                </a:ext>
              </a:extLst>
            </p:cNvPr>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45" name="Diagram 25">
              <a:extLst>
                <a:ext uri="{FF2B5EF4-FFF2-40B4-BE49-F238E27FC236}">
                  <a16:creationId xmlns:a16="http://schemas.microsoft.com/office/drawing/2014/main" id="{0A16450D-42AA-43D1-9FCE-FA8F9F3CA04A}"/>
                </a:ext>
              </a:extLst>
            </p:cNvPr>
            <p:cNvGraphicFramePr/>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46" name="Rounded Rectangle 45">
            <a:extLst>
              <a:ext uri="{FF2B5EF4-FFF2-40B4-BE49-F238E27FC236}">
                <a16:creationId xmlns:a16="http://schemas.microsoft.com/office/drawing/2014/main" id="{FEDA9D56-3416-4A19-ACCF-E16CA56400EA}"/>
              </a:ext>
            </a:extLst>
          </p:cNvPr>
          <p:cNvSpPr/>
          <p:nvPr/>
        </p:nvSpPr>
        <p:spPr>
          <a:xfrm>
            <a:off x="10187895" y="44620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7" name="Group 30">
            <a:extLst>
              <a:ext uri="{FF2B5EF4-FFF2-40B4-BE49-F238E27FC236}">
                <a16:creationId xmlns:a16="http://schemas.microsoft.com/office/drawing/2014/main" id="{7536C659-338B-469F-9E82-CE44AA913A7A}"/>
              </a:ext>
            </a:extLst>
          </p:cNvPr>
          <p:cNvGrpSpPr/>
          <p:nvPr/>
        </p:nvGrpSpPr>
        <p:grpSpPr>
          <a:xfrm>
            <a:off x="11141004" y="1313791"/>
            <a:ext cx="787938" cy="787938"/>
            <a:chOff x="7218205" y="2347793"/>
            <a:chExt cx="2318826" cy="2318826"/>
          </a:xfrm>
        </p:grpSpPr>
        <p:sp>
          <p:nvSpPr>
            <p:cNvPr id="48" name="Oval 31">
              <a:extLst>
                <a:ext uri="{FF2B5EF4-FFF2-40B4-BE49-F238E27FC236}">
                  <a16:creationId xmlns:a16="http://schemas.microsoft.com/office/drawing/2014/main" id="{E590D4E5-1208-4BE7-AE99-880FD99C0936}"/>
                </a:ext>
              </a:extLst>
            </p:cNvPr>
            <p:cNvSpPr/>
            <p:nvPr/>
          </p:nvSpPr>
          <p:spPr>
            <a:xfrm>
              <a:off x="7218205" y="2347793"/>
              <a:ext cx="2318826" cy="2318826"/>
            </a:xfrm>
            <a:prstGeom prst="ellipse">
              <a:avLst/>
            </a:prstGeom>
            <a:solidFill>
              <a:schemeClr val="accent1">
                <a:lumMod val="20000"/>
                <a:lumOff val="80000"/>
              </a:schemeClr>
            </a:solidFill>
            <a:ln w="28575">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9" name="Group 32">
              <a:extLst>
                <a:ext uri="{FF2B5EF4-FFF2-40B4-BE49-F238E27FC236}">
                  <a16:creationId xmlns:a16="http://schemas.microsoft.com/office/drawing/2014/main" id="{F62A3BC3-C8B2-4334-8E6A-34188AF239BC}"/>
                </a:ext>
              </a:extLst>
            </p:cNvPr>
            <p:cNvGrpSpPr/>
            <p:nvPr/>
          </p:nvGrpSpPr>
          <p:grpSpPr>
            <a:xfrm>
              <a:off x="7559471" y="2705101"/>
              <a:ext cx="1661110" cy="1640303"/>
              <a:chOff x="3355431" y="2727158"/>
              <a:chExt cx="1661110" cy="1640303"/>
            </a:xfrm>
          </p:grpSpPr>
          <p:sp>
            <p:nvSpPr>
              <p:cNvPr id="54" name="Oval 64">
                <a:extLst>
                  <a:ext uri="{FF2B5EF4-FFF2-40B4-BE49-F238E27FC236}">
                    <a16:creationId xmlns:a16="http://schemas.microsoft.com/office/drawing/2014/main" id="{64B4D394-EEDC-49B4-B19F-18B46B61C042}"/>
                  </a:ext>
                </a:extLst>
              </p:cNvPr>
              <p:cNvSpPr/>
              <p:nvPr/>
            </p:nvSpPr>
            <p:spPr>
              <a:xfrm>
                <a:off x="3355431"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65">
                <a:extLst>
                  <a:ext uri="{FF2B5EF4-FFF2-40B4-BE49-F238E27FC236}">
                    <a16:creationId xmlns:a16="http://schemas.microsoft.com/office/drawing/2014/main" id="{4B6CFCBE-C638-4382-823A-8E4DCDA5A715}"/>
                  </a:ext>
                </a:extLst>
              </p:cNvPr>
              <p:cNvSpPr/>
              <p:nvPr/>
            </p:nvSpPr>
            <p:spPr>
              <a:xfrm>
                <a:off x="4238499" y="272715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67">
                <a:extLst>
                  <a:ext uri="{FF2B5EF4-FFF2-40B4-BE49-F238E27FC236}">
                    <a16:creationId xmlns:a16="http://schemas.microsoft.com/office/drawing/2014/main" id="{14B489D2-C536-49B7-A13B-67704974BDF0}"/>
                  </a:ext>
                </a:extLst>
              </p:cNvPr>
              <p:cNvSpPr/>
              <p:nvPr/>
            </p:nvSpPr>
            <p:spPr>
              <a:xfrm>
                <a:off x="3355431"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sp>
            <p:nvSpPr>
              <p:cNvPr id="57" name="Oval 68">
                <a:extLst>
                  <a:ext uri="{FF2B5EF4-FFF2-40B4-BE49-F238E27FC236}">
                    <a16:creationId xmlns:a16="http://schemas.microsoft.com/office/drawing/2014/main" id="{371E578C-8AA3-4F54-9C3E-2AE760A5B978}"/>
                  </a:ext>
                </a:extLst>
              </p:cNvPr>
              <p:cNvSpPr/>
              <p:nvPr/>
            </p:nvSpPr>
            <p:spPr>
              <a:xfrm>
                <a:off x="4238499" y="3589419"/>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grpSp>
        <p:graphicFrame>
          <p:nvGraphicFramePr>
            <p:cNvPr id="50" name="Diagram 34">
              <a:extLst>
                <a:ext uri="{FF2B5EF4-FFF2-40B4-BE49-F238E27FC236}">
                  <a16:creationId xmlns:a16="http://schemas.microsoft.com/office/drawing/2014/main" id="{2163EF3A-B946-44D6-85EF-1E42EBB71FEC}"/>
                </a:ext>
              </a:extLst>
            </p:cNvPr>
            <p:cNvGraphicFramePr/>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51" name="Diagram 35">
              <a:extLst>
                <a:ext uri="{FF2B5EF4-FFF2-40B4-BE49-F238E27FC236}">
                  <a16:creationId xmlns:a16="http://schemas.microsoft.com/office/drawing/2014/main" id="{29676164-D638-492E-8C27-DA185ECED0DE}"/>
                </a:ext>
              </a:extLst>
            </p:cNvPr>
            <p:cNvGraphicFramePr/>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52" name="Diagram 37">
              <a:extLst>
                <a:ext uri="{FF2B5EF4-FFF2-40B4-BE49-F238E27FC236}">
                  <a16:creationId xmlns:a16="http://schemas.microsoft.com/office/drawing/2014/main" id="{6215A320-64F8-478F-B047-27E343FD797E}"/>
                </a:ext>
              </a:extLst>
            </p:cNvPr>
            <p:cNvGraphicFramePr/>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53" name="Diagram 41">
              <a:extLst>
                <a:ext uri="{FF2B5EF4-FFF2-40B4-BE49-F238E27FC236}">
                  <a16:creationId xmlns:a16="http://schemas.microsoft.com/office/drawing/2014/main" id="{4D514B9D-0559-4011-859F-FA4A00758291}"/>
                </a:ext>
              </a:extLst>
            </p:cNvPr>
            <p:cNvGraphicFramePr/>
            <p:nvPr/>
          </p:nvGraphicFramePr>
          <p:xfrm>
            <a:off x="8468748" y="3605895"/>
            <a:ext cx="720000" cy="72000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sp>
        <p:nvSpPr>
          <p:cNvPr id="58" name="Rounded Rectangle 54">
            <a:extLst>
              <a:ext uri="{FF2B5EF4-FFF2-40B4-BE49-F238E27FC236}">
                <a16:creationId xmlns:a16="http://schemas.microsoft.com/office/drawing/2014/main" id="{15D41222-C08E-4D6E-8FB1-26982C85F1D9}"/>
              </a:ext>
            </a:extLst>
          </p:cNvPr>
          <p:cNvSpPr/>
          <p:nvPr/>
        </p:nvSpPr>
        <p:spPr>
          <a:xfrm>
            <a:off x="10187895" y="145099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GROUPS</a:t>
            </a:r>
          </a:p>
        </p:txBody>
      </p:sp>
      <p:grpSp>
        <p:nvGrpSpPr>
          <p:cNvPr id="60" name="Group 5">
            <a:extLst>
              <a:ext uri="{FF2B5EF4-FFF2-40B4-BE49-F238E27FC236}">
                <a16:creationId xmlns:a16="http://schemas.microsoft.com/office/drawing/2014/main" id="{EB4BCDD1-0081-4D95-BBD9-64D677817572}"/>
              </a:ext>
            </a:extLst>
          </p:cNvPr>
          <p:cNvGrpSpPr/>
          <p:nvPr/>
        </p:nvGrpSpPr>
        <p:grpSpPr>
          <a:xfrm>
            <a:off x="11148394" y="3249016"/>
            <a:ext cx="793531" cy="793531"/>
            <a:chOff x="5681540" y="2652588"/>
            <a:chExt cx="778042" cy="778042"/>
          </a:xfrm>
        </p:grpSpPr>
        <p:sp>
          <p:nvSpPr>
            <p:cNvPr id="61" name="Oval 12">
              <a:extLst>
                <a:ext uri="{FF2B5EF4-FFF2-40B4-BE49-F238E27FC236}">
                  <a16:creationId xmlns:a16="http://schemas.microsoft.com/office/drawing/2014/main" id="{95CF02A5-D002-4F51-8012-5E7240A33AA1}"/>
                </a:ext>
              </a:extLst>
            </p:cNvPr>
            <p:cNvSpPr/>
            <p:nvPr>
              <p:custDataLst>
                <p:custData r:id="rId1"/>
              </p:custDataLst>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2" name="Picture 14">
              <a:extLst>
                <a:ext uri="{FF2B5EF4-FFF2-40B4-BE49-F238E27FC236}">
                  <a16:creationId xmlns:a16="http://schemas.microsoft.com/office/drawing/2014/main" id="{EC07E80E-74CD-4276-9948-248CE4D7FAE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63" name="Group 83">
            <a:extLst>
              <a:ext uri="{FF2B5EF4-FFF2-40B4-BE49-F238E27FC236}">
                <a16:creationId xmlns:a16="http://schemas.microsoft.com/office/drawing/2014/main" id="{B4B46388-4C49-4B21-B408-F2814AD19751}"/>
              </a:ext>
            </a:extLst>
          </p:cNvPr>
          <p:cNvGrpSpPr/>
          <p:nvPr/>
        </p:nvGrpSpPr>
        <p:grpSpPr>
          <a:xfrm>
            <a:off x="11197737" y="4219425"/>
            <a:ext cx="811999" cy="794936"/>
            <a:chOff x="10113425" y="2651210"/>
            <a:chExt cx="796150" cy="779420"/>
          </a:xfrm>
        </p:grpSpPr>
        <p:sp>
          <p:nvSpPr>
            <p:cNvPr id="64" name="Oval 84">
              <a:extLst>
                <a:ext uri="{FF2B5EF4-FFF2-40B4-BE49-F238E27FC236}">
                  <a16:creationId xmlns:a16="http://schemas.microsoft.com/office/drawing/2014/main" id="{3232B0D4-E29E-43BB-83BD-6FA154E9EAAB}"/>
                </a:ext>
              </a:extLst>
            </p:cNvPr>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5" name="Picture 85">
              <a:extLst>
                <a:ext uri="{FF2B5EF4-FFF2-40B4-BE49-F238E27FC236}">
                  <a16:creationId xmlns:a16="http://schemas.microsoft.com/office/drawing/2014/main" id="{C7680160-CFEF-4BF2-8DB6-191181AD301B}"/>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66" name="Group 89">
            <a:extLst>
              <a:ext uri="{FF2B5EF4-FFF2-40B4-BE49-F238E27FC236}">
                <a16:creationId xmlns:a16="http://schemas.microsoft.com/office/drawing/2014/main" id="{6EA560DD-4B91-4574-B47B-303CF1538DAA}"/>
              </a:ext>
            </a:extLst>
          </p:cNvPr>
          <p:cNvGrpSpPr/>
          <p:nvPr/>
        </p:nvGrpSpPr>
        <p:grpSpPr>
          <a:xfrm>
            <a:off x="11193808" y="5191239"/>
            <a:ext cx="819857" cy="810653"/>
            <a:chOff x="10113425" y="3530904"/>
            <a:chExt cx="803854" cy="794830"/>
          </a:xfrm>
        </p:grpSpPr>
        <p:sp>
          <p:nvSpPr>
            <p:cNvPr id="67" name="Oval 90">
              <a:extLst>
                <a:ext uri="{FF2B5EF4-FFF2-40B4-BE49-F238E27FC236}">
                  <a16:creationId xmlns:a16="http://schemas.microsoft.com/office/drawing/2014/main" id="{DBF8EF4E-15B8-4B75-A1ED-CA3EF09E407F}"/>
                </a:ext>
              </a:extLst>
            </p:cNvPr>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8" name="Picture 91">
              <a:extLst>
                <a:ext uri="{FF2B5EF4-FFF2-40B4-BE49-F238E27FC236}">
                  <a16:creationId xmlns:a16="http://schemas.microsoft.com/office/drawing/2014/main" id="{E8AAAEA4-44E1-46EC-85FE-C00EDEEAA4B2}"/>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69" name="Rounded Rectangle 47">
            <a:extLst>
              <a:ext uri="{FF2B5EF4-FFF2-40B4-BE49-F238E27FC236}">
                <a16:creationId xmlns:a16="http://schemas.microsoft.com/office/drawing/2014/main" id="{2A787F1A-871F-45E3-B6B6-A77159EC9E34}"/>
              </a:ext>
            </a:extLst>
          </p:cNvPr>
          <p:cNvSpPr/>
          <p:nvPr/>
        </p:nvSpPr>
        <p:spPr>
          <a:xfrm>
            <a:off x="10187895" y="2455781"/>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FILES</a:t>
            </a:r>
          </a:p>
        </p:txBody>
      </p:sp>
      <p:sp>
        <p:nvSpPr>
          <p:cNvPr id="70" name="Rounded Rectangle 48">
            <a:extLst>
              <a:ext uri="{FF2B5EF4-FFF2-40B4-BE49-F238E27FC236}">
                <a16:creationId xmlns:a16="http://schemas.microsoft.com/office/drawing/2014/main" id="{E939A390-8ABD-4C83-8003-B981C7333DE8}"/>
              </a:ext>
            </a:extLst>
          </p:cNvPr>
          <p:cNvSpPr/>
          <p:nvPr/>
        </p:nvSpPr>
        <p:spPr>
          <a:xfrm>
            <a:off x="10187895" y="3460568"/>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MAIL</a:t>
            </a:r>
          </a:p>
        </p:txBody>
      </p:sp>
      <p:sp>
        <p:nvSpPr>
          <p:cNvPr id="71" name="Rounded Rectangle 49">
            <a:extLst>
              <a:ext uri="{FF2B5EF4-FFF2-40B4-BE49-F238E27FC236}">
                <a16:creationId xmlns:a16="http://schemas.microsoft.com/office/drawing/2014/main" id="{AE2FAEE0-6F20-47E1-BB9A-1029832EC947}"/>
              </a:ext>
            </a:extLst>
          </p:cNvPr>
          <p:cNvSpPr/>
          <p:nvPr/>
        </p:nvSpPr>
        <p:spPr>
          <a:xfrm>
            <a:off x="10187895" y="4465355"/>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81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CALENDAR</a:t>
            </a:r>
          </a:p>
        </p:txBody>
      </p:sp>
      <p:sp>
        <p:nvSpPr>
          <p:cNvPr id="72" name="Rounded Rectangle 51">
            <a:extLst>
              <a:ext uri="{FF2B5EF4-FFF2-40B4-BE49-F238E27FC236}">
                <a16:creationId xmlns:a16="http://schemas.microsoft.com/office/drawing/2014/main" id="{E0C96A0D-0FAE-4EAE-B9C1-CD9BC3DD8651}"/>
              </a:ext>
            </a:extLst>
          </p:cNvPr>
          <p:cNvSpPr/>
          <p:nvPr/>
        </p:nvSpPr>
        <p:spPr>
          <a:xfrm>
            <a:off x="10187895" y="547014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TASKS</a:t>
            </a:r>
          </a:p>
        </p:txBody>
      </p:sp>
      <p:grpSp>
        <p:nvGrpSpPr>
          <p:cNvPr id="9" name="Group 8">
            <a:extLst>
              <a:ext uri="{FF2B5EF4-FFF2-40B4-BE49-F238E27FC236}">
                <a16:creationId xmlns:a16="http://schemas.microsoft.com/office/drawing/2014/main" id="{F6BB10D1-04CE-4288-AAAB-47F84A369E0A}"/>
              </a:ext>
            </a:extLst>
          </p:cNvPr>
          <p:cNvGrpSpPr/>
          <p:nvPr/>
        </p:nvGrpSpPr>
        <p:grpSpPr>
          <a:xfrm>
            <a:off x="11148394" y="2278607"/>
            <a:ext cx="793531" cy="793531"/>
            <a:chOff x="5223296" y="4309358"/>
            <a:chExt cx="793531" cy="793531"/>
          </a:xfrm>
        </p:grpSpPr>
        <p:sp>
          <p:nvSpPr>
            <p:cNvPr id="59" name="Oval 58">
              <a:extLst>
                <a:ext uri="{FF2B5EF4-FFF2-40B4-BE49-F238E27FC236}">
                  <a16:creationId xmlns:a16="http://schemas.microsoft.com/office/drawing/2014/main" id="{C00D3CB7-B5A3-4A3C-B60E-997D4634DBF4}"/>
                </a:ext>
              </a:extLst>
            </p:cNvPr>
            <p:cNvSpPr/>
            <p:nvPr/>
          </p:nvSpPr>
          <p:spPr>
            <a:xfrm>
              <a:off x="5223296" y="430935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70106A4E-28EF-48D2-A971-91EDB77BE07C}"/>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5374886" y="4478100"/>
              <a:ext cx="474549" cy="474549"/>
            </a:xfrm>
            <a:prstGeom prst="rect">
              <a:avLst/>
            </a:prstGeom>
          </p:spPr>
        </p:pic>
      </p:grpSp>
      <p:sp>
        <p:nvSpPr>
          <p:cNvPr id="5" name="Rectangle 4">
            <a:extLst>
              <a:ext uri="{FF2B5EF4-FFF2-40B4-BE49-F238E27FC236}">
                <a16:creationId xmlns:a16="http://schemas.microsoft.com/office/drawing/2014/main" id="{091C4580-20E2-4914-ADAA-FD837F145F56}"/>
              </a:ext>
            </a:extLst>
          </p:cNvPr>
          <p:cNvSpPr/>
          <p:nvPr/>
        </p:nvSpPr>
        <p:spPr bwMode="auto">
          <a:xfrm>
            <a:off x="8518524" y="728937"/>
            <a:ext cx="1334862"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users</a:t>
            </a:r>
          </a:p>
        </p:txBody>
      </p:sp>
      <p:sp>
        <p:nvSpPr>
          <p:cNvPr id="10" name="Rectangle 9">
            <a:extLst>
              <a:ext uri="{FF2B5EF4-FFF2-40B4-BE49-F238E27FC236}">
                <a16:creationId xmlns:a16="http://schemas.microsoft.com/office/drawing/2014/main" id="{5DEA8498-97D4-4EED-852D-BB22FB6382FD}"/>
              </a:ext>
            </a:extLst>
          </p:cNvPr>
          <p:cNvSpPr/>
          <p:nvPr/>
        </p:nvSpPr>
        <p:spPr bwMode="auto">
          <a:xfrm>
            <a:off x="8525590" y="122444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Groups</a:t>
            </a:r>
          </a:p>
        </p:txBody>
      </p:sp>
      <p:sp>
        <p:nvSpPr>
          <p:cNvPr id="11" name="Rectangle 10">
            <a:extLst>
              <a:ext uri="{FF2B5EF4-FFF2-40B4-BE49-F238E27FC236}">
                <a16:creationId xmlns:a16="http://schemas.microsoft.com/office/drawing/2014/main" id="{9FBAE219-9013-4016-9177-EDBC3B6C5563}"/>
              </a:ext>
            </a:extLst>
          </p:cNvPr>
          <p:cNvSpPr/>
          <p:nvPr/>
        </p:nvSpPr>
        <p:spPr bwMode="auto">
          <a:xfrm>
            <a:off x="8525590" y="171995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Groups</a:t>
            </a:r>
          </a:p>
        </p:txBody>
      </p:sp>
      <p:sp>
        <p:nvSpPr>
          <p:cNvPr id="12" name="Rectangle 11">
            <a:extLst>
              <a:ext uri="{FF2B5EF4-FFF2-40B4-BE49-F238E27FC236}">
                <a16:creationId xmlns:a16="http://schemas.microsoft.com/office/drawing/2014/main" id="{86087B1B-6CF6-4650-9072-41E0C2D34FF9}"/>
              </a:ext>
            </a:extLst>
          </p:cNvPr>
          <p:cNvSpPr/>
          <p:nvPr/>
        </p:nvSpPr>
        <p:spPr bwMode="auto">
          <a:xfrm>
            <a:off x="8538246" y="2215467"/>
            <a:ext cx="1295418"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Files</a:t>
            </a:r>
          </a:p>
        </p:txBody>
      </p:sp>
      <p:sp>
        <p:nvSpPr>
          <p:cNvPr id="13" name="Rectangle 12">
            <a:extLst>
              <a:ext uri="{FF2B5EF4-FFF2-40B4-BE49-F238E27FC236}">
                <a16:creationId xmlns:a16="http://schemas.microsoft.com/office/drawing/2014/main" id="{F525A47B-960A-4290-8649-E9E51F9388BD}"/>
              </a:ext>
            </a:extLst>
          </p:cNvPr>
          <p:cNvSpPr/>
          <p:nvPr/>
        </p:nvSpPr>
        <p:spPr bwMode="auto">
          <a:xfrm>
            <a:off x="8538246" y="2710977"/>
            <a:ext cx="129541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Files</a:t>
            </a:r>
          </a:p>
        </p:txBody>
      </p:sp>
      <p:sp>
        <p:nvSpPr>
          <p:cNvPr id="14" name="Rectangle 13">
            <a:extLst>
              <a:ext uri="{FF2B5EF4-FFF2-40B4-BE49-F238E27FC236}">
                <a16:creationId xmlns:a16="http://schemas.microsoft.com/office/drawing/2014/main" id="{700AF690-FAF5-40CC-B89A-532092C7BFBC}"/>
              </a:ext>
            </a:extLst>
          </p:cNvPr>
          <p:cNvSpPr/>
          <p:nvPr/>
        </p:nvSpPr>
        <p:spPr bwMode="auto">
          <a:xfrm>
            <a:off x="8545126" y="320648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Mail</a:t>
            </a:r>
          </a:p>
        </p:txBody>
      </p:sp>
      <p:sp>
        <p:nvSpPr>
          <p:cNvPr id="15" name="Rectangle 14">
            <a:extLst>
              <a:ext uri="{FF2B5EF4-FFF2-40B4-BE49-F238E27FC236}">
                <a16:creationId xmlns:a16="http://schemas.microsoft.com/office/drawing/2014/main" id="{E5D1FCA5-3906-4B1B-BB60-2293B7C44B87}"/>
              </a:ext>
            </a:extLst>
          </p:cNvPr>
          <p:cNvSpPr/>
          <p:nvPr/>
        </p:nvSpPr>
        <p:spPr bwMode="auto">
          <a:xfrm>
            <a:off x="8545126" y="3701997"/>
            <a:ext cx="1281659"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Mail</a:t>
            </a:r>
          </a:p>
        </p:txBody>
      </p:sp>
      <p:sp>
        <p:nvSpPr>
          <p:cNvPr id="16" name="Rectangle 15">
            <a:extLst>
              <a:ext uri="{FF2B5EF4-FFF2-40B4-BE49-F238E27FC236}">
                <a16:creationId xmlns:a16="http://schemas.microsoft.com/office/drawing/2014/main" id="{C185DC30-EFF8-4FFB-BB42-55D5C71BB041}"/>
              </a:ext>
            </a:extLst>
          </p:cNvPr>
          <p:cNvSpPr/>
          <p:nvPr/>
        </p:nvSpPr>
        <p:spPr bwMode="auto">
          <a:xfrm>
            <a:off x="8525590" y="4197507"/>
            <a:ext cx="1320730"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Calendar</a:t>
            </a:r>
          </a:p>
        </p:txBody>
      </p:sp>
      <p:sp>
        <p:nvSpPr>
          <p:cNvPr id="18" name="Rectangle 17">
            <a:extLst>
              <a:ext uri="{FF2B5EF4-FFF2-40B4-BE49-F238E27FC236}">
                <a16:creationId xmlns:a16="http://schemas.microsoft.com/office/drawing/2014/main" id="{C1672956-DDD1-4A72-98A0-1E0FE51CB270}"/>
              </a:ext>
            </a:extLst>
          </p:cNvPr>
          <p:cNvSpPr/>
          <p:nvPr/>
        </p:nvSpPr>
        <p:spPr bwMode="auto">
          <a:xfrm>
            <a:off x="8525590" y="469301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Calendar</a:t>
            </a:r>
          </a:p>
        </p:txBody>
      </p:sp>
      <p:sp>
        <p:nvSpPr>
          <p:cNvPr id="19" name="Rectangle 18">
            <a:extLst>
              <a:ext uri="{FF2B5EF4-FFF2-40B4-BE49-F238E27FC236}">
                <a16:creationId xmlns:a16="http://schemas.microsoft.com/office/drawing/2014/main" id="{AF634555-6722-465E-A7C1-44A1705D6EBC}"/>
              </a:ext>
            </a:extLst>
          </p:cNvPr>
          <p:cNvSpPr/>
          <p:nvPr/>
        </p:nvSpPr>
        <p:spPr bwMode="auto">
          <a:xfrm>
            <a:off x="8525269" y="5188527"/>
            <a:ext cx="1321373"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Read Tasks</a:t>
            </a:r>
          </a:p>
        </p:txBody>
      </p:sp>
      <p:sp>
        <p:nvSpPr>
          <p:cNvPr id="22" name="Rectangle 21">
            <a:extLst>
              <a:ext uri="{FF2B5EF4-FFF2-40B4-BE49-F238E27FC236}">
                <a16:creationId xmlns:a16="http://schemas.microsoft.com/office/drawing/2014/main" id="{9CA263F4-F282-462C-8C77-3E783E40E8C3}"/>
              </a:ext>
            </a:extLst>
          </p:cNvPr>
          <p:cNvSpPr/>
          <p:nvPr/>
        </p:nvSpPr>
        <p:spPr bwMode="auto">
          <a:xfrm>
            <a:off x="8525590" y="5684037"/>
            <a:ext cx="1320731" cy="317855"/>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Update Tasks</a:t>
            </a:r>
          </a:p>
        </p:txBody>
      </p:sp>
      <p:sp>
        <p:nvSpPr>
          <p:cNvPr id="26" name="Regular Pentagon 1">
            <a:extLst>
              <a:ext uri="{FF2B5EF4-FFF2-40B4-BE49-F238E27FC236}">
                <a16:creationId xmlns:a16="http://schemas.microsoft.com/office/drawing/2014/main" id="{8460E2FF-5C95-4A3C-9127-513F22EDB820}"/>
              </a:ext>
            </a:extLst>
          </p:cNvPr>
          <p:cNvSpPr/>
          <p:nvPr/>
        </p:nvSpPr>
        <p:spPr bwMode="auto">
          <a:xfrm>
            <a:off x="7468385" y="3579027"/>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1000" b="1" dirty="0">
                <a:gradFill>
                  <a:gsLst>
                    <a:gs pos="0">
                      <a:srgbClr val="FFFFFF"/>
                    </a:gs>
                    <a:gs pos="100000">
                      <a:srgbClr val="FFFFFF"/>
                    </a:gs>
                  </a:gsLst>
                  <a:lin ang="5400000" scaled="0"/>
                </a:gradFill>
                <a:latin typeface="Segoe UI"/>
                <a:ea typeface="Segoe UI" pitchFamily="34" charset="0"/>
                <a:cs typeface="Segoe UI" pitchFamily="34" charset="0"/>
              </a:rPr>
              <a:t>Read Cal</a:t>
            </a:r>
            <a:endPar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Arrow: Right 74">
            <a:extLst>
              <a:ext uri="{FF2B5EF4-FFF2-40B4-BE49-F238E27FC236}">
                <a16:creationId xmlns:a16="http://schemas.microsoft.com/office/drawing/2014/main" id="{3A7F9AFC-3CB4-4466-978A-B26A4C376E16}"/>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Graphic 24" descr="Close outline">
            <a:extLst>
              <a:ext uri="{FF2B5EF4-FFF2-40B4-BE49-F238E27FC236}">
                <a16:creationId xmlns:a16="http://schemas.microsoft.com/office/drawing/2014/main" id="{6F4F354D-E5EA-4012-A162-013B68AE8C6A}"/>
              </a:ext>
            </a:extLst>
          </p:cNvPr>
          <p:cNvSpPr/>
          <p:nvPr/>
        </p:nvSpPr>
        <p:spPr>
          <a:xfrm>
            <a:off x="8357566" y="247344"/>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29" name="Graphic 24" descr="Close outline">
            <a:extLst>
              <a:ext uri="{FF2B5EF4-FFF2-40B4-BE49-F238E27FC236}">
                <a16:creationId xmlns:a16="http://schemas.microsoft.com/office/drawing/2014/main" id="{C23E8299-EC36-430A-B76E-B941268E9D3D}"/>
              </a:ext>
            </a:extLst>
          </p:cNvPr>
          <p:cNvSpPr/>
          <p:nvPr/>
        </p:nvSpPr>
        <p:spPr>
          <a:xfrm>
            <a:off x="8357566" y="747160"/>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0" name="Graphic 24" descr="Close outline">
            <a:extLst>
              <a:ext uri="{FF2B5EF4-FFF2-40B4-BE49-F238E27FC236}">
                <a16:creationId xmlns:a16="http://schemas.microsoft.com/office/drawing/2014/main" id="{1882B911-91FE-4E39-B5D2-C791EE4450ED}"/>
              </a:ext>
            </a:extLst>
          </p:cNvPr>
          <p:cNvSpPr/>
          <p:nvPr/>
        </p:nvSpPr>
        <p:spPr>
          <a:xfrm>
            <a:off x="8357566" y="1228389"/>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1" name="Graphic 24" descr="Close outline">
            <a:extLst>
              <a:ext uri="{FF2B5EF4-FFF2-40B4-BE49-F238E27FC236}">
                <a16:creationId xmlns:a16="http://schemas.microsoft.com/office/drawing/2014/main" id="{4612D292-B394-4E9C-A789-6102744E9467}"/>
              </a:ext>
            </a:extLst>
          </p:cNvPr>
          <p:cNvSpPr/>
          <p:nvPr/>
        </p:nvSpPr>
        <p:spPr>
          <a:xfrm>
            <a:off x="8357566" y="1754268"/>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2" name="Graphic 24" descr="Close outline">
            <a:extLst>
              <a:ext uri="{FF2B5EF4-FFF2-40B4-BE49-F238E27FC236}">
                <a16:creationId xmlns:a16="http://schemas.microsoft.com/office/drawing/2014/main" id="{C6A96588-A04B-44FF-8D2F-4E4CC64FF89D}"/>
              </a:ext>
            </a:extLst>
          </p:cNvPr>
          <p:cNvSpPr/>
          <p:nvPr/>
        </p:nvSpPr>
        <p:spPr>
          <a:xfrm>
            <a:off x="8357566" y="2247459"/>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3" name="Graphic 24" descr="Close outline">
            <a:extLst>
              <a:ext uri="{FF2B5EF4-FFF2-40B4-BE49-F238E27FC236}">
                <a16:creationId xmlns:a16="http://schemas.microsoft.com/office/drawing/2014/main" id="{C93634AD-B639-4526-B772-5811F69E599B}"/>
              </a:ext>
            </a:extLst>
          </p:cNvPr>
          <p:cNvSpPr/>
          <p:nvPr/>
        </p:nvSpPr>
        <p:spPr>
          <a:xfrm>
            <a:off x="8357566" y="2708658"/>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4" name="Graphic 24" descr="Close outline">
            <a:extLst>
              <a:ext uri="{FF2B5EF4-FFF2-40B4-BE49-F238E27FC236}">
                <a16:creationId xmlns:a16="http://schemas.microsoft.com/office/drawing/2014/main" id="{B8C6FDE7-A231-4BD9-A338-0A4F20F2770A}"/>
              </a:ext>
            </a:extLst>
          </p:cNvPr>
          <p:cNvSpPr/>
          <p:nvPr/>
        </p:nvSpPr>
        <p:spPr>
          <a:xfrm>
            <a:off x="8357566" y="3217071"/>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5" name="Graphic 24" descr="Close outline">
            <a:extLst>
              <a:ext uri="{FF2B5EF4-FFF2-40B4-BE49-F238E27FC236}">
                <a16:creationId xmlns:a16="http://schemas.microsoft.com/office/drawing/2014/main" id="{E3E3C229-F93C-4886-B0C6-967C73AA894C}"/>
              </a:ext>
            </a:extLst>
          </p:cNvPr>
          <p:cNvSpPr/>
          <p:nvPr/>
        </p:nvSpPr>
        <p:spPr>
          <a:xfrm>
            <a:off x="8357566" y="3709951"/>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6" name="Graphic 24" descr="Close outline">
            <a:extLst>
              <a:ext uri="{FF2B5EF4-FFF2-40B4-BE49-F238E27FC236}">
                <a16:creationId xmlns:a16="http://schemas.microsoft.com/office/drawing/2014/main" id="{4A8CF152-00D6-468C-95A9-19E281A288DF}"/>
              </a:ext>
            </a:extLst>
          </p:cNvPr>
          <p:cNvSpPr/>
          <p:nvPr/>
        </p:nvSpPr>
        <p:spPr>
          <a:xfrm>
            <a:off x="8357566" y="4714888"/>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7" name="Graphic 24" descr="Close outline">
            <a:extLst>
              <a:ext uri="{FF2B5EF4-FFF2-40B4-BE49-F238E27FC236}">
                <a16:creationId xmlns:a16="http://schemas.microsoft.com/office/drawing/2014/main" id="{91EC1F4D-1860-4168-94D4-26B405F70C67}"/>
              </a:ext>
            </a:extLst>
          </p:cNvPr>
          <p:cNvSpPr/>
          <p:nvPr/>
        </p:nvSpPr>
        <p:spPr>
          <a:xfrm>
            <a:off x="8357566" y="5202444"/>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
        <p:nvSpPr>
          <p:cNvPr id="38" name="Graphic 24" descr="Close outline">
            <a:extLst>
              <a:ext uri="{FF2B5EF4-FFF2-40B4-BE49-F238E27FC236}">
                <a16:creationId xmlns:a16="http://schemas.microsoft.com/office/drawing/2014/main" id="{51087CCA-1DF8-4FBE-B457-0B36749D1C6C}"/>
              </a:ext>
            </a:extLst>
          </p:cNvPr>
          <p:cNvSpPr/>
          <p:nvPr/>
        </p:nvSpPr>
        <p:spPr>
          <a:xfrm>
            <a:off x="8357566" y="5675234"/>
            <a:ext cx="1575492" cy="303938"/>
          </a:xfrm>
          <a:custGeom>
            <a:avLst/>
            <a:gdLst>
              <a:gd name="connsiteX0" fmla="*/ 13468 w 613543"/>
              <a:gd name="connsiteY0" fmla="*/ 613543 h 623068"/>
              <a:gd name="connsiteX1" fmla="*/ 302009 w 613543"/>
              <a:gd name="connsiteY1" fmla="*/ 325003 h 623068"/>
              <a:gd name="connsiteX2" fmla="*/ 600075 w 613543"/>
              <a:gd name="connsiteY2" fmla="*/ 623068 h 623068"/>
              <a:gd name="connsiteX3" fmla="*/ 613543 w 613543"/>
              <a:gd name="connsiteY3" fmla="*/ 609600 h 623068"/>
              <a:gd name="connsiteX4" fmla="*/ 315478 w 613543"/>
              <a:gd name="connsiteY4" fmla="*/ 311534 h 623068"/>
              <a:gd name="connsiteX5" fmla="*/ 613543 w 613543"/>
              <a:gd name="connsiteY5" fmla="*/ 13468 h 623068"/>
              <a:gd name="connsiteX6" fmla="*/ 600075 w 613543"/>
              <a:gd name="connsiteY6" fmla="*/ 0 h 623068"/>
              <a:gd name="connsiteX7" fmla="*/ 302009 w 613543"/>
              <a:gd name="connsiteY7" fmla="*/ 298066 h 623068"/>
              <a:gd name="connsiteX8" fmla="*/ 13468 w 613543"/>
              <a:gd name="connsiteY8" fmla="*/ 9525 h 623068"/>
              <a:gd name="connsiteX9" fmla="*/ 0 w 613543"/>
              <a:gd name="connsiteY9" fmla="*/ 22993 h 623068"/>
              <a:gd name="connsiteX10" fmla="*/ 288541 w 613543"/>
              <a:gd name="connsiteY10" fmla="*/ 311534 h 623068"/>
              <a:gd name="connsiteX11" fmla="*/ 0 w 613543"/>
              <a:gd name="connsiteY11" fmla="*/ 600075 h 623068"/>
              <a:gd name="connsiteX12" fmla="*/ 13468 w 613543"/>
              <a:gd name="connsiteY12" fmla="*/ 613543 h 62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543" h="623068">
                <a:moveTo>
                  <a:pt x="13468" y="613543"/>
                </a:moveTo>
                <a:lnTo>
                  <a:pt x="302009" y="325003"/>
                </a:lnTo>
                <a:lnTo>
                  <a:pt x="600075" y="623068"/>
                </a:lnTo>
                <a:lnTo>
                  <a:pt x="613543" y="609600"/>
                </a:lnTo>
                <a:lnTo>
                  <a:pt x="315478" y="311534"/>
                </a:lnTo>
                <a:lnTo>
                  <a:pt x="613543" y="13468"/>
                </a:lnTo>
                <a:lnTo>
                  <a:pt x="600075" y="0"/>
                </a:lnTo>
                <a:lnTo>
                  <a:pt x="302009" y="298066"/>
                </a:lnTo>
                <a:lnTo>
                  <a:pt x="13468" y="9525"/>
                </a:lnTo>
                <a:lnTo>
                  <a:pt x="0" y="22993"/>
                </a:lnTo>
                <a:lnTo>
                  <a:pt x="288541" y="311534"/>
                </a:lnTo>
                <a:lnTo>
                  <a:pt x="0" y="600075"/>
                </a:lnTo>
                <a:lnTo>
                  <a:pt x="13468" y="613543"/>
                </a:lnTo>
                <a:close/>
              </a:path>
            </a:pathLst>
          </a:custGeom>
          <a:solidFill>
            <a:srgbClr val="000000"/>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58862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BB158-D0A2-4E46-8DE2-4FEBC5033C84}"/>
              </a:ext>
            </a:extLst>
          </p:cNvPr>
          <p:cNvSpPr>
            <a:spLocks noGrp="1"/>
          </p:cNvSpPr>
          <p:nvPr>
            <p:ph type="title"/>
          </p:nvPr>
        </p:nvSpPr>
        <p:spPr/>
        <p:txBody>
          <a:bodyPr>
            <a:normAutofit/>
          </a:bodyPr>
          <a:lstStyle/>
          <a:p>
            <a:r>
              <a:rPr lang="en-US"/>
              <a:t>Types of permissions</a:t>
            </a:r>
          </a:p>
        </p:txBody>
      </p:sp>
      <p:sp>
        <p:nvSpPr>
          <p:cNvPr id="3" name="Text Placeholder 2">
            <a:extLst>
              <a:ext uri="{FF2B5EF4-FFF2-40B4-BE49-F238E27FC236}">
                <a16:creationId xmlns:a16="http://schemas.microsoft.com/office/drawing/2014/main" id="{45A6F068-AB7A-4328-BB8A-E7A21D27A0E5}"/>
              </a:ext>
            </a:extLst>
          </p:cNvPr>
          <p:cNvSpPr>
            <a:spLocks noGrp="1"/>
          </p:cNvSpPr>
          <p:nvPr>
            <p:ph type="body" sz="quarter" idx="10"/>
          </p:nvPr>
        </p:nvSpPr>
        <p:spPr>
          <a:xfrm>
            <a:off x="586390" y="1434370"/>
            <a:ext cx="11018520" cy="2942344"/>
          </a:xfrm>
        </p:spPr>
        <p:txBody>
          <a:bodyPr vert="horz" wrap="square" lIns="0" tIns="0" rIns="0" bIns="0" rtlCol="0" anchor="t">
            <a:spAutoFit/>
          </a:bodyPr>
          <a:lstStyle/>
          <a:p>
            <a:r>
              <a:rPr lang="en-US" dirty="0"/>
              <a:t>Delegated permissions</a:t>
            </a:r>
          </a:p>
          <a:p>
            <a:pPr lvl="1"/>
            <a:r>
              <a:rPr lang="en-US" dirty="0"/>
              <a:t>Permissions which operate in the context of the signed-in user.</a:t>
            </a:r>
          </a:p>
          <a:p>
            <a:pPr lvl="1"/>
            <a:r>
              <a:rPr lang="en-US" dirty="0"/>
              <a:t>Always used if a user is present</a:t>
            </a:r>
          </a:p>
          <a:p>
            <a:endParaRPr lang="en-US" dirty="0"/>
          </a:p>
          <a:p>
            <a:r>
              <a:rPr lang="en-US" dirty="0"/>
              <a:t>Application permissions</a:t>
            </a:r>
          </a:p>
          <a:p>
            <a:pPr lvl="1"/>
            <a:r>
              <a:rPr lang="en-US" dirty="0"/>
              <a:t>Permissions that have effect on behalf of the client app itself, with no user present.</a:t>
            </a:r>
          </a:p>
          <a:p>
            <a:pPr lvl="1"/>
            <a:r>
              <a:rPr lang="en-US" dirty="0"/>
              <a:t>Used only when no user is present</a:t>
            </a:r>
          </a:p>
        </p:txBody>
      </p:sp>
    </p:spTree>
    <p:extLst>
      <p:ext uri="{BB962C8B-B14F-4D97-AF65-F5344CB8AC3E}">
        <p14:creationId xmlns:p14="http://schemas.microsoft.com/office/powerpoint/2010/main" val="25935730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692535" y="2979539"/>
            <a:ext cx="8210833" cy="1661993"/>
          </a:xfrm>
        </p:spPr>
        <p:txBody>
          <a:bodyPr/>
          <a:lstStyle/>
          <a:p>
            <a:r>
              <a:rPr lang="en-US"/>
              <a:t>Permissions and Consent</a:t>
            </a:r>
            <a:br>
              <a:rPr lang="en-US"/>
            </a:br>
            <a:br>
              <a:rPr lang="en-US"/>
            </a:br>
            <a:r>
              <a:rPr lang="en-US" sz="3200" i="1"/>
              <a:t>We will start at 4 minutes after the hour</a:t>
            </a:r>
          </a:p>
        </p:txBody>
      </p:sp>
      <p:sp>
        <p:nvSpPr>
          <p:cNvPr id="5" name="Text Placeholder 4">
            <a:extLst>
              <a:ext uri="{FF2B5EF4-FFF2-40B4-BE49-F238E27FC236}">
                <a16:creationId xmlns:a16="http://schemas.microsoft.com/office/drawing/2014/main" id="{C2A8FA8E-80DC-468B-AB33-77C815EA5E15}"/>
              </a:ext>
            </a:extLst>
          </p:cNvPr>
          <p:cNvSpPr>
            <a:spLocks noGrp="1"/>
          </p:cNvSpPr>
          <p:nvPr>
            <p:ph type="body" sz="quarter" idx="13"/>
          </p:nvPr>
        </p:nvSpPr>
        <p:spPr>
          <a:xfrm>
            <a:off x="8686801" y="585788"/>
            <a:ext cx="2922588" cy="886397"/>
          </a:xfrm>
        </p:spPr>
        <p:txBody>
          <a:bodyPr/>
          <a:lstStyle/>
          <a:p>
            <a:r>
              <a:rPr lang="en-US"/>
              <a:t>Microsoft identity platform</a:t>
            </a:r>
          </a:p>
          <a:p>
            <a:r>
              <a:rPr lang="en-US"/>
              <a:t>Developer Training</a:t>
            </a: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790300-EEAD-108D-E435-9B58B304B66B}"/>
              </a:ext>
            </a:extLst>
          </p:cNvPr>
          <p:cNvSpPr>
            <a:spLocks noGrp="1"/>
          </p:cNvSpPr>
          <p:nvPr>
            <p:ph type="title"/>
          </p:nvPr>
        </p:nvSpPr>
        <p:spPr/>
        <p:txBody>
          <a:bodyPr/>
          <a:lstStyle/>
          <a:p>
            <a:r>
              <a:rPr lang="en-US" dirty="0"/>
              <a:t>Delegated Permissions</a:t>
            </a:r>
          </a:p>
        </p:txBody>
      </p:sp>
    </p:spTree>
    <p:extLst>
      <p:ext uri="{BB962C8B-B14F-4D97-AF65-F5344CB8AC3E}">
        <p14:creationId xmlns:p14="http://schemas.microsoft.com/office/powerpoint/2010/main" val="426348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Application </a:t>
            </a:r>
            <a:r>
              <a:rPr lang="en-US" b="0">
                <a:solidFill>
                  <a:srgbClr val="FF0000"/>
                </a:solidFill>
              </a:rPr>
              <a:t>requests</a:t>
            </a:r>
            <a:r>
              <a:rPr lang="en-US"/>
              <a:t> permission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383451"/>
            <a:ext cx="416209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(scope) on behalf of the user</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19" name="Graphic 18" descr="User">
            <a:extLst>
              <a:ext uri="{FF2B5EF4-FFF2-40B4-BE49-F238E27FC236}">
                <a16:creationId xmlns:a16="http://schemas.microsoft.com/office/drawing/2014/main" id="{48B8C653-DEEC-485E-B1AB-8F102C36A8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sp>
        <p:nvSpPr>
          <p:cNvPr id="4" name="Oval 3">
            <a:extLst>
              <a:ext uri="{FF2B5EF4-FFF2-40B4-BE49-F238E27FC236}">
                <a16:creationId xmlns:a16="http://schemas.microsoft.com/office/drawing/2014/main" id="{9DEC238D-D9F8-4E17-992B-E906C7F38486}"/>
              </a:ext>
            </a:extLst>
          </p:cNvPr>
          <p:cNvSpPr/>
          <p:nvPr/>
        </p:nvSpPr>
        <p:spPr bwMode="auto">
          <a:xfrm>
            <a:off x="1747520" y="4724400"/>
            <a:ext cx="2057392" cy="1660840"/>
          </a:xfrm>
          <a:prstGeom prst="ellipse">
            <a:avLst/>
          </a:prstGeom>
          <a:noFill/>
          <a:ln w="476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1" name="TextBox 30">
            <a:extLst>
              <a:ext uri="{FF2B5EF4-FFF2-40B4-BE49-F238E27FC236}">
                <a16:creationId xmlns:a16="http://schemas.microsoft.com/office/drawing/2014/main" id="{CF775FD8-8101-4402-AB4F-FF2D140C08B4}"/>
              </a:ext>
            </a:extLst>
          </p:cNvPr>
          <p:cNvSpPr txBox="1"/>
          <p:nvPr/>
        </p:nvSpPr>
        <p:spPr>
          <a:xfrm>
            <a:off x="3888674" y="4948986"/>
            <a:ext cx="2590957" cy="123110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When a user is present the app is compelled to use delegated permissions</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629732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1"/>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4" grpId="0" animBg="1"/>
      <p:bldP spid="4" grpId="1" animBg="1"/>
      <p:bldP spid="31" grpId="0"/>
      <p:bldP spid="31"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Azure AD needs to know the user</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27" name="Group 26">
            <a:extLst>
              <a:ext uri="{FF2B5EF4-FFF2-40B4-BE49-F238E27FC236}">
                <a16:creationId xmlns:a16="http://schemas.microsoft.com/office/drawing/2014/main" id="{597089DB-1769-4A25-916A-C99FBE8D9A96}"/>
              </a:ext>
            </a:extLst>
          </p:cNvPr>
          <p:cNvGrpSpPr/>
          <p:nvPr/>
        </p:nvGrpSpPr>
        <p:grpSpPr>
          <a:xfrm>
            <a:off x="1716905" y="2704152"/>
            <a:ext cx="5499699" cy="3745100"/>
            <a:chOff x="1716905" y="2704152"/>
            <a:chExt cx="5499699" cy="3745100"/>
          </a:xfrm>
        </p:grpSpPr>
        <p:sp>
          <p:nvSpPr>
            <p:cNvPr id="28" name="Oval 27">
              <a:extLst>
                <a:ext uri="{FF2B5EF4-FFF2-40B4-BE49-F238E27FC236}">
                  <a16:creationId xmlns:a16="http://schemas.microsoft.com/office/drawing/2014/main" id="{50EE7E02-1ACC-4935-82AC-02240D19ADD8}"/>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E9FECF27-FCE8-4067-97B0-54FBF0D26891}"/>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828D06-DF5C-48B2-BC34-FB6F8FBF7AB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pic>
        <p:nvPicPr>
          <p:cNvPr id="8" name="Graphic 7" descr="User">
            <a:extLst>
              <a:ext uri="{FF2B5EF4-FFF2-40B4-BE49-F238E27FC236}">
                <a16:creationId xmlns:a16="http://schemas.microsoft.com/office/drawing/2014/main" id="{66B2C166-F0C8-4FF4-98C4-CA84D24F1E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0701" y="1921416"/>
            <a:ext cx="405788" cy="405788"/>
          </a:xfrm>
          <a:prstGeom prst="rect">
            <a:avLst/>
          </a:prstGeom>
        </p:spPr>
      </p:pic>
      <p:sp>
        <p:nvSpPr>
          <p:cNvPr id="9" name="TextBox 8">
            <a:extLst>
              <a:ext uri="{FF2B5EF4-FFF2-40B4-BE49-F238E27FC236}">
                <a16:creationId xmlns:a16="http://schemas.microsoft.com/office/drawing/2014/main" id="{D3E7D618-4886-FC3C-38A3-EA6E8A525574}"/>
              </a:ext>
            </a:extLst>
          </p:cNvPr>
          <p:cNvSpPr txBox="1"/>
          <p:nvPr/>
        </p:nvSpPr>
        <p:spPr>
          <a:xfrm>
            <a:off x="475004" y="1383451"/>
            <a:ext cx="416209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(scope) on behalf of the user</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6" name="Rectangle: Rounded Corners 25">
            <a:extLst>
              <a:ext uri="{FF2B5EF4-FFF2-40B4-BE49-F238E27FC236}">
                <a16:creationId xmlns:a16="http://schemas.microsoft.com/office/drawing/2014/main" id="{2BD11E66-0E24-4F0F-9848-C021C59CA587}"/>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Broker</a:t>
            </a:r>
            <a:br>
              <a:rPr lang="en-US" sz="1600" dirty="0">
                <a:gradFill>
                  <a:gsLst>
                    <a:gs pos="40075">
                      <a:srgbClr val="FFFFFF"/>
                    </a:gs>
                    <a:gs pos="30000">
                      <a:srgbClr val="FFFFFF"/>
                    </a:gs>
                  </a:gsLst>
                  <a:lin ang="5400000" scaled="0"/>
                </a:gradFill>
              </a:rPr>
            </a:br>
            <a:r>
              <a:rPr lang="en-US" sz="2400" dirty="0">
                <a:solidFill>
                  <a:srgbClr val="FF0000"/>
                </a:solidFill>
              </a:rPr>
              <a:t>🍪</a:t>
            </a:r>
          </a:p>
        </p:txBody>
      </p:sp>
    </p:spTree>
    <p:extLst>
      <p:ext uri="{BB962C8B-B14F-4D97-AF65-F5344CB8AC3E}">
        <p14:creationId xmlns:p14="http://schemas.microsoft.com/office/powerpoint/2010/main" val="3229833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 name="Arrow: Right 3">
            <a:extLst>
              <a:ext uri="{FF2B5EF4-FFF2-40B4-BE49-F238E27FC236}">
                <a16:creationId xmlns:a16="http://schemas.microsoft.com/office/drawing/2014/main" id="{FF64D26E-48AD-4967-AC0D-E7CF4B5F1C34}"/>
              </a:ext>
            </a:extLst>
          </p:cNvPr>
          <p:cNvSpPr/>
          <p:nvPr/>
        </p:nvSpPr>
        <p:spPr bwMode="auto">
          <a:xfrm>
            <a:off x="7352621" y="1947395"/>
            <a:ext cx="3565236" cy="45585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7" name="Graphic 6" descr="Server outline">
            <a:extLst>
              <a:ext uri="{FF2B5EF4-FFF2-40B4-BE49-F238E27FC236}">
                <a16:creationId xmlns:a16="http://schemas.microsoft.com/office/drawing/2014/main" id="{F68E3AAB-E0E0-4CAF-AF9F-D36A568CA5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55946" y="1667110"/>
            <a:ext cx="914400" cy="914400"/>
          </a:xfrm>
          <a:prstGeom prst="rect">
            <a:avLst/>
          </a:prstGeom>
        </p:spPr>
      </p:pic>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72145" y="5150497"/>
            <a:ext cx="914400" cy="914400"/>
          </a:xfrm>
          <a:prstGeom prst="rect">
            <a:avLst/>
          </a:prstGeom>
        </p:spPr>
      </p:pic>
      <p:sp>
        <p:nvSpPr>
          <p:cNvPr id="5" name="TextBox 4">
            <a:extLst>
              <a:ext uri="{FF2B5EF4-FFF2-40B4-BE49-F238E27FC236}">
                <a16:creationId xmlns:a16="http://schemas.microsoft.com/office/drawing/2014/main" id="{0A6A92A7-3516-40D4-956C-9802FC819379}"/>
              </a:ext>
            </a:extLst>
          </p:cNvPr>
          <p:cNvSpPr txBox="1"/>
          <p:nvPr/>
        </p:nvSpPr>
        <p:spPr>
          <a:xfrm>
            <a:off x="7336731" y="2442763"/>
            <a:ext cx="3945633" cy="615553"/>
          </a:xfrm>
          <a:prstGeom prst="rect">
            <a:avLst/>
          </a:prstGeom>
          <a:noFill/>
          <a:ln w="12700">
            <a:solidFill>
              <a:srgbClr val="FF0000"/>
            </a:solidFill>
          </a:ln>
        </p:spPr>
        <p:txBody>
          <a:bodyPr wrap="square" lIns="0" tIns="0" rIns="0" bIns="0" rtlCol="0">
            <a:spAutoFit/>
          </a:bodyPr>
          <a:lstStyle/>
          <a:p>
            <a:pPr algn="l"/>
            <a:r>
              <a:rPr lang="en-US" sz="2000">
                <a:gradFill>
                  <a:gsLst>
                    <a:gs pos="2917">
                      <a:schemeClr val="tx1"/>
                    </a:gs>
                    <a:gs pos="30000">
                      <a:schemeClr val="tx1"/>
                    </a:gs>
                  </a:gsLst>
                  <a:lin ang="5400000" scaled="0"/>
                </a:gradFill>
              </a:rPr>
              <a:t>Admin consent granted?</a:t>
            </a:r>
          </a:p>
          <a:p>
            <a:pPr algn="l"/>
            <a:r>
              <a:rPr lang="en-US" sz="2000">
                <a:gradFill>
                  <a:gsLst>
                    <a:gs pos="2917">
                      <a:schemeClr val="tx1"/>
                    </a:gs>
                    <a:gs pos="30000">
                      <a:schemeClr val="tx1"/>
                    </a:gs>
                  </a:gsLst>
                  <a:lin ang="5400000" scaled="0"/>
                </a:gradFill>
              </a:rPr>
              <a:t>User has granted consent to app?</a:t>
            </a:r>
          </a:p>
        </p:txBody>
      </p:sp>
      <p:pic>
        <p:nvPicPr>
          <p:cNvPr id="8" name="Graphic 7" descr="User">
            <a:extLst>
              <a:ext uri="{FF2B5EF4-FFF2-40B4-BE49-F238E27FC236}">
                <a16:creationId xmlns:a16="http://schemas.microsoft.com/office/drawing/2014/main" id="{66B2C166-F0C8-4FF4-98C4-CA84D24F1E2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0701" y="1921416"/>
            <a:ext cx="405788" cy="405788"/>
          </a:xfrm>
          <a:prstGeom prst="rect">
            <a:avLst/>
          </a:prstGeom>
        </p:spPr>
      </p:pic>
    </p:spTree>
    <p:extLst>
      <p:ext uri="{BB962C8B-B14F-4D97-AF65-F5344CB8AC3E}">
        <p14:creationId xmlns:p14="http://schemas.microsoft.com/office/powerpoint/2010/main" val="2071209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27" name="Group 26">
            <a:extLst>
              <a:ext uri="{FF2B5EF4-FFF2-40B4-BE49-F238E27FC236}">
                <a16:creationId xmlns:a16="http://schemas.microsoft.com/office/drawing/2014/main" id="{597089DB-1769-4A25-916A-C99FBE8D9A96}"/>
              </a:ext>
            </a:extLst>
          </p:cNvPr>
          <p:cNvGrpSpPr/>
          <p:nvPr/>
        </p:nvGrpSpPr>
        <p:grpSpPr>
          <a:xfrm>
            <a:off x="1716905" y="2704152"/>
            <a:ext cx="5499699" cy="3745100"/>
            <a:chOff x="1716905" y="2704152"/>
            <a:chExt cx="5499699" cy="3745100"/>
          </a:xfrm>
        </p:grpSpPr>
        <p:sp>
          <p:nvSpPr>
            <p:cNvPr id="28" name="Oval 27">
              <a:extLst>
                <a:ext uri="{FF2B5EF4-FFF2-40B4-BE49-F238E27FC236}">
                  <a16:creationId xmlns:a16="http://schemas.microsoft.com/office/drawing/2014/main" id="{50EE7E02-1ACC-4935-82AC-02240D19ADD8}"/>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E9FECF27-FCE8-4067-97B0-54FBF0D26891}"/>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828D06-DF5C-48B2-BC34-FB6F8FBF7AB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pic>
        <p:nvPicPr>
          <p:cNvPr id="4" name="Graphic 3" descr="User">
            <a:extLst>
              <a:ext uri="{FF2B5EF4-FFF2-40B4-BE49-F238E27FC236}">
                <a16:creationId xmlns:a16="http://schemas.microsoft.com/office/drawing/2014/main" id="{CDF0C268-19DF-4D56-9497-0FF02821E5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0701" y="1921416"/>
            <a:ext cx="405788" cy="405788"/>
          </a:xfrm>
          <a:prstGeom prst="rect">
            <a:avLst/>
          </a:prstGeom>
        </p:spPr>
      </p:pic>
      <p:sp>
        <p:nvSpPr>
          <p:cNvPr id="9" name="Rectangle: Rounded Corners 8">
            <a:extLst>
              <a:ext uri="{FF2B5EF4-FFF2-40B4-BE49-F238E27FC236}">
                <a16:creationId xmlns:a16="http://schemas.microsoft.com/office/drawing/2014/main" id="{4D158875-CF88-1CBB-4299-CF785A57635C}"/>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Broker</a:t>
            </a:r>
            <a:br>
              <a:rPr lang="en-US" sz="1600" dirty="0">
                <a:gradFill>
                  <a:gsLst>
                    <a:gs pos="40075">
                      <a:srgbClr val="FFFFFF"/>
                    </a:gs>
                    <a:gs pos="30000">
                      <a:srgbClr val="FFFFFF"/>
                    </a:gs>
                  </a:gsLst>
                  <a:lin ang="5400000" scaled="0"/>
                </a:gradFill>
              </a:rPr>
            </a:br>
            <a:r>
              <a:rPr lang="en-US" sz="2400" dirty="0">
                <a:solidFill>
                  <a:srgbClr val="FF0000"/>
                </a:solidFill>
              </a:rPr>
              <a:t>🍪</a:t>
            </a:r>
          </a:p>
        </p:txBody>
      </p:sp>
      <p:pic>
        <p:nvPicPr>
          <p:cNvPr id="8" name="Picture 7">
            <a:extLst>
              <a:ext uri="{FF2B5EF4-FFF2-40B4-BE49-F238E27FC236}">
                <a16:creationId xmlns:a16="http://schemas.microsoft.com/office/drawing/2014/main" id="{7410E22C-3F1B-496B-BF2A-F2800E565C6D}"/>
              </a:ext>
            </a:extLst>
          </p:cNvPr>
          <p:cNvPicPr>
            <a:picLocks noChangeAspect="1"/>
          </p:cNvPicPr>
          <p:nvPr/>
        </p:nvPicPr>
        <p:blipFill>
          <a:blip r:embed="rId10"/>
          <a:stretch>
            <a:fillRect/>
          </a:stretch>
        </p:blipFill>
        <p:spPr>
          <a:xfrm>
            <a:off x="3405845" y="0"/>
            <a:ext cx="5380310" cy="6858000"/>
          </a:xfrm>
          <a:prstGeom prst="rect">
            <a:avLst/>
          </a:prstGeom>
        </p:spPr>
      </p:pic>
    </p:spTree>
    <p:extLst>
      <p:ext uri="{BB962C8B-B14F-4D97-AF65-F5344CB8AC3E}">
        <p14:creationId xmlns:p14="http://schemas.microsoft.com/office/powerpoint/2010/main" val="2919711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27" name="Group 26">
            <a:extLst>
              <a:ext uri="{FF2B5EF4-FFF2-40B4-BE49-F238E27FC236}">
                <a16:creationId xmlns:a16="http://schemas.microsoft.com/office/drawing/2014/main" id="{597089DB-1769-4A25-916A-C99FBE8D9A96}"/>
              </a:ext>
            </a:extLst>
          </p:cNvPr>
          <p:cNvGrpSpPr/>
          <p:nvPr/>
        </p:nvGrpSpPr>
        <p:grpSpPr>
          <a:xfrm>
            <a:off x="1716905" y="2704152"/>
            <a:ext cx="5499699" cy="3745100"/>
            <a:chOff x="1716905" y="2704152"/>
            <a:chExt cx="5499699" cy="3745100"/>
          </a:xfrm>
        </p:grpSpPr>
        <p:sp>
          <p:nvSpPr>
            <p:cNvPr id="28" name="Oval 27">
              <a:extLst>
                <a:ext uri="{FF2B5EF4-FFF2-40B4-BE49-F238E27FC236}">
                  <a16:creationId xmlns:a16="http://schemas.microsoft.com/office/drawing/2014/main" id="{50EE7E02-1ACC-4935-82AC-02240D19ADD8}"/>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E9FECF27-FCE8-4067-97B0-54FBF0D26891}"/>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828D06-DF5C-48B2-BC34-FB6F8FBF7AB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pic>
        <p:nvPicPr>
          <p:cNvPr id="4" name="Graphic 3" descr="User">
            <a:extLst>
              <a:ext uri="{FF2B5EF4-FFF2-40B4-BE49-F238E27FC236}">
                <a16:creationId xmlns:a16="http://schemas.microsoft.com/office/drawing/2014/main" id="{CDF0C268-19DF-4D56-9497-0FF02821E5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0701" y="1921416"/>
            <a:ext cx="405788" cy="405788"/>
          </a:xfrm>
          <a:prstGeom prst="rect">
            <a:avLst/>
          </a:prstGeom>
        </p:spPr>
      </p:pic>
      <p:sp>
        <p:nvSpPr>
          <p:cNvPr id="5" name="Rectangle: Rounded Corners 4">
            <a:extLst>
              <a:ext uri="{FF2B5EF4-FFF2-40B4-BE49-F238E27FC236}">
                <a16:creationId xmlns:a16="http://schemas.microsoft.com/office/drawing/2014/main" id="{FCF0F90F-17AF-AF7D-9B2B-58FA7379FFB8}"/>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Broker</a:t>
            </a:r>
            <a:br>
              <a:rPr lang="en-US" sz="1600" dirty="0">
                <a:gradFill>
                  <a:gsLst>
                    <a:gs pos="40075">
                      <a:srgbClr val="FFFFFF"/>
                    </a:gs>
                    <a:gs pos="30000">
                      <a:srgbClr val="FFFFFF"/>
                    </a:gs>
                  </a:gsLst>
                  <a:lin ang="5400000" scaled="0"/>
                </a:gradFill>
              </a:rPr>
            </a:br>
            <a:r>
              <a:rPr lang="en-US" sz="2400" dirty="0">
                <a:solidFill>
                  <a:srgbClr val="FF0000"/>
                </a:solidFill>
              </a:rPr>
              <a:t>🍪</a:t>
            </a:r>
          </a:p>
        </p:txBody>
      </p:sp>
      <p:pic>
        <p:nvPicPr>
          <p:cNvPr id="8" name="Picture 7">
            <a:extLst>
              <a:ext uri="{FF2B5EF4-FFF2-40B4-BE49-F238E27FC236}">
                <a16:creationId xmlns:a16="http://schemas.microsoft.com/office/drawing/2014/main" id="{7410E22C-3F1B-496B-BF2A-F2800E565C6D}"/>
              </a:ext>
            </a:extLst>
          </p:cNvPr>
          <p:cNvPicPr>
            <a:picLocks noChangeAspect="1"/>
          </p:cNvPicPr>
          <p:nvPr/>
        </p:nvPicPr>
        <p:blipFill>
          <a:blip r:embed="rId10"/>
          <a:stretch>
            <a:fillRect/>
          </a:stretch>
        </p:blipFill>
        <p:spPr>
          <a:xfrm>
            <a:off x="3405845" y="0"/>
            <a:ext cx="5380310" cy="6858000"/>
          </a:xfrm>
          <a:prstGeom prst="rect">
            <a:avLst/>
          </a:prstGeom>
        </p:spPr>
      </p:pic>
    </p:spTree>
    <p:extLst>
      <p:ext uri="{BB962C8B-B14F-4D97-AF65-F5344CB8AC3E}">
        <p14:creationId xmlns:p14="http://schemas.microsoft.com/office/powerpoint/2010/main" val="1097874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27" name="Group 26">
            <a:extLst>
              <a:ext uri="{FF2B5EF4-FFF2-40B4-BE49-F238E27FC236}">
                <a16:creationId xmlns:a16="http://schemas.microsoft.com/office/drawing/2014/main" id="{597089DB-1769-4A25-916A-C99FBE8D9A96}"/>
              </a:ext>
            </a:extLst>
          </p:cNvPr>
          <p:cNvGrpSpPr/>
          <p:nvPr/>
        </p:nvGrpSpPr>
        <p:grpSpPr>
          <a:xfrm>
            <a:off x="1716905" y="2704152"/>
            <a:ext cx="5499699" cy="3745100"/>
            <a:chOff x="1716905" y="2704152"/>
            <a:chExt cx="5499699" cy="3745100"/>
          </a:xfrm>
        </p:grpSpPr>
        <p:sp>
          <p:nvSpPr>
            <p:cNvPr id="28" name="Oval 27">
              <a:extLst>
                <a:ext uri="{FF2B5EF4-FFF2-40B4-BE49-F238E27FC236}">
                  <a16:creationId xmlns:a16="http://schemas.microsoft.com/office/drawing/2014/main" id="{50EE7E02-1ACC-4935-82AC-02240D19ADD8}"/>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E9FECF27-FCE8-4067-97B0-54FBF0D26891}"/>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828D06-DF5C-48B2-BC34-FB6F8FBF7AB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pic>
        <p:nvPicPr>
          <p:cNvPr id="4" name="Graphic 3" descr="User">
            <a:extLst>
              <a:ext uri="{FF2B5EF4-FFF2-40B4-BE49-F238E27FC236}">
                <a16:creationId xmlns:a16="http://schemas.microsoft.com/office/drawing/2014/main" id="{CDF0C268-19DF-4D56-9497-0FF02821E5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0701" y="1921416"/>
            <a:ext cx="405788" cy="405788"/>
          </a:xfrm>
          <a:prstGeom prst="rect">
            <a:avLst/>
          </a:prstGeom>
        </p:spPr>
      </p:pic>
      <p:sp>
        <p:nvSpPr>
          <p:cNvPr id="5" name="Rectangle: Rounded Corners 4">
            <a:extLst>
              <a:ext uri="{FF2B5EF4-FFF2-40B4-BE49-F238E27FC236}">
                <a16:creationId xmlns:a16="http://schemas.microsoft.com/office/drawing/2014/main" id="{6F1134E6-B48F-EB04-95C1-68FBC3E33DD0}"/>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Broker</a:t>
            </a:r>
            <a:br>
              <a:rPr lang="en-US" sz="1600" dirty="0">
                <a:gradFill>
                  <a:gsLst>
                    <a:gs pos="40075">
                      <a:srgbClr val="FFFFFF"/>
                    </a:gs>
                    <a:gs pos="30000">
                      <a:srgbClr val="FFFFFF"/>
                    </a:gs>
                  </a:gsLst>
                  <a:lin ang="5400000" scaled="0"/>
                </a:gradFill>
              </a:rPr>
            </a:br>
            <a:r>
              <a:rPr lang="en-US" sz="2400" dirty="0">
                <a:solidFill>
                  <a:srgbClr val="FF0000"/>
                </a:solidFill>
              </a:rPr>
              <a:t>🍪</a:t>
            </a:r>
          </a:p>
        </p:txBody>
      </p:sp>
      <p:pic>
        <p:nvPicPr>
          <p:cNvPr id="8" name="Picture 7">
            <a:extLst>
              <a:ext uri="{FF2B5EF4-FFF2-40B4-BE49-F238E27FC236}">
                <a16:creationId xmlns:a16="http://schemas.microsoft.com/office/drawing/2014/main" id="{7410E22C-3F1B-496B-BF2A-F2800E565C6D}"/>
              </a:ext>
            </a:extLst>
          </p:cNvPr>
          <p:cNvPicPr>
            <a:picLocks noChangeAspect="1"/>
          </p:cNvPicPr>
          <p:nvPr/>
        </p:nvPicPr>
        <p:blipFill>
          <a:blip r:embed="rId10"/>
          <a:stretch>
            <a:fillRect/>
          </a:stretch>
        </p:blipFill>
        <p:spPr>
          <a:xfrm>
            <a:off x="3405845" y="0"/>
            <a:ext cx="5380310" cy="6858000"/>
          </a:xfrm>
          <a:prstGeom prst="rect">
            <a:avLst/>
          </a:prstGeom>
        </p:spPr>
      </p:pic>
    </p:spTree>
    <p:extLst>
      <p:ext uri="{BB962C8B-B14F-4D97-AF65-F5344CB8AC3E}">
        <p14:creationId xmlns:p14="http://schemas.microsoft.com/office/powerpoint/2010/main" val="1474043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741FF8-21D9-490D-ABE5-281FD1712888}"/>
              </a:ext>
            </a:extLst>
          </p:cNvPr>
          <p:cNvSpPr>
            <a:spLocks noGrp="1"/>
          </p:cNvSpPr>
          <p:nvPr>
            <p:ph type="title"/>
          </p:nvPr>
        </p:nvSpPr>
        <p:spPr/>
        <p:txBody>
          <a:bodyPr/>
          <a:lstStyle/>
          <a:p>
            <a:r>
              <a:rPr lang="en-US"/>
              <a:t>Publisher verification</a:t>
            </a:r>
          </a:p>
        </p:txBody>
      </p:sp>
      <p:sp>
        <p:nvSpPr>
          <p:cNvPr id="8" name="Content Placeholder 7">
            <a:extLst>
              <a:ext uri="{FF2B5EF4-FFF2-40B4-BE49-F238E27FC236}">
                <a16:creationId xmlns:a16="http://schemas.microsoft.com/office/drawing/2014/main" id="{214D5AE0-B8B2-412E-9A62-AB2BAAF85703}"/>
              </a:ext>
            </a:extLst>
          </p:cNvPr>
          <p:cNvSpPr>
            <a:spLocks noGrp="1"/>
          </p:cNvSpPr>
          <p:nvPr>
            <p:ph idx="1"/>
          </p:nvPr>
        </p:nvSpPr>
        <p:spPr>
          <a:xfrm>
            <a:off x="584200" y="1435503"/>
            <a:ext cx="6300694" cy="2843855"/>
          </a:xfrm>
        </p:spPr>
        <p:txBody>
          <a:bodyPr/>
          <a:lstStyle/>
          <a:p>
            <a:r>
              <a:rPr lang="en-US"/>
              <a:t>Helps to understand the authenticity of application developers </a:t>
            </a:r>
          </a:p>
          <a:p>
            <a:r>
              <a:rPr lang="en-US"/>
              <a:t>Increased transparency and risk reduction for customers</a:t>
            </a:r>
          </a:p>
          <a:p>
            <a:r>
              <a:rPr lang="en-US"/>
              <a:t>Improved branding</a:t>
            </a:r>
          </a:p>
          <a:p>
            <a:r>
              <a:rPr lang="en-US"/>
              <a:t>Smoother enterprise adoption</a:t>
            </a:r>
          </a:p>
        </p:txBody>
      </p:sp>
      <p:pic>
        <p:nvPicPr>
          <p:cNvPr id="2050" name="Picture 2" descr="Consent prompt">
            <a:extLst>
              <a:ext uri="{FF2B5EF4-FFF2-40B4-BE49-F238E27FC236}">
                <a16:creationId xmlns:a16="http://schemas.microsoft.com/office/drawing/2014/main" id="{0C3B732C-40FE-43E4-80D0-FB82F4B4F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6783" y="1435503"/>
            <a:ext cx="3810000"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584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7869848F-FE09-4CF4-83BF-4F063D0FA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27" name="Group 26">
            <a:extLst>
              <a:ext uri="{FF2B5EF4-FFF2-40B4-BE49-F238E27FC236}">
                <a16:creationId xmlns:a16="http://schemas.microsoft.com/office/drawing/2014/main" id="{597089DB-1769-4A25-916A-C99FBE8D9A96}"/>
              </a:ext>
            </a:extLst>
          </p:cNvPr>
          <p:cNvGrpSpPr/>
          <p:nvPr/>
        </p:nvGrpSpPr>
        <p:grpSpPr>
          <a:xfrm>
            <a:off x="1716905" y="2704152"/>
            <a:ext cx="5499699" cy="3745100"/>
            <a:chOff x="1716905" y="2704152"/>
            <a:chExt cx="5499699" cy="3745100"/>
          </a:xfrm>
        </p:grpSpPr>
        <p:sp>
          <p:nvSpPr>
            <p:cNvPr id="28" name="Oval 27">
              <a:extLst>
                <a:ext uri="{FF2B5EF4-FFF2-40B4-BE49-F238E27FC236}">
                  <a16:creationId xmlns:a16="http://schemas.microsoft.com/office/drawing/2014/main" id="{50EE7E02-1ACC-4935-82AC-02240D19ADD8}"/>
                </a:ext>
              </a:extLst>
            </p:cNvPr>
            <p:cNvSpPr/>
            <p:nvPr/>
          </p:nvSpPr>
          <p:spPr bwMode="auto">
            <a:xfrm rot="19235533">
              <a:off x="1716905" y="2704152"/>
              <a:ext cx="5499699" cy="3745100"/>
            </a:xfrm>
            <a:prstGeom prst="ellipse">
              <a:avLst/>
            </a:prstGeom>
            <a:noFill/>
            <a:ln w="2222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E9FECF27-FCE8-4067-97B0-54FBF0D26891}"/>
                </a:ext>
              </a:extLst>
            </p:cNvPr>
            <p:cNvCxnSpPr>
              <a:cxnSpLocks/>
            </p:cNvCxnSpPr>
            <p:nvPr/>
          </p:nvCxnSpPr>
          <p:spPr>
            <a:xfrm flipH="1">
              <a:off x="3525750" y="2757470"/>
              <a:ext cx="2108433" cy="2166461"/>
            </a:xfrm>
            <a:prstGeom prst="straightConnector1">
              <a:avLst/>
            </a:prstGeom>
            <a:ln w="920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828D06-DF5C-48B2-BC34-FB6F8FBF7ABF}"/>
                </a:ext>
              </a:extLst>
            </p:cNvPr>
            <p:cNvSpPr txBox="1"/>
            <p:nvPr/>
          </p:nvSpPr>
          <p:spPr>
            <a:xfrm>
              <a:off x="4221018" y="4333830"/>
              <a:ext cx="187498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Private conversation with the user</a:t>
              </a:r>
            </a:p>
          </p:txBody>
        </p:sp>
      </p:grpSp>
      <p:pic>
        <p:nvPicPr>
          <p:cNvPr id="4" name="Graphic 3" descr="User">
            <a:extLst>
              <a:ext uri="{FF2B5EF4-FFF2-40B4-BE49-F238E27FC236}">
                <a16:creationId xmlns:a16="http://schemas.microsoft.com/office/drawing/2014/main" id="{D7BEE8A4-4EC9-4555-BB62-1601BD0FAC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0701" y="1921416"/>
            <a:ext cx="405788" cy="405788"/>
          </a:xfrm>
          <a:prstGeom prst="rect">
            <a:avLst/>
          </a:prstGeom>
        </p:spPr>
      </p:pic>
      <p:sp>
        <p:nvSpPr>
          <p:cNvPr id="5" name="Rectangle 4">
            <a:extLst>
              <a:ext uri="{FF2B5EF4-FFF2-40B4-BE49-F238E27FC236}">
                <a16:creationId xmlns:a16="http://schemas.microsoft.com/office/drawing/2014/main" id="{EE6926DD-2891-42EF-A9CD-06EC47D59861}"/>
              </a:ext>
            </a:extLst>
          </p:cNvPr>
          <p:cNvSpPr/>
          <p:nvPr/>
        </p:nvSpPr>
        <p:spPr bwMode="auto">
          <a:xfrm>
            <a:off x="4048125" y="3202081"/>
            <a:ext cx="3526904" cy="398370"/>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 name="Rectangle: Rounded Corners 6">
            <a:extLst>
              <a:ext uri="{FF2B5EF4-FFF2-40B4-BE49-F238E27FC236}">
                <a16:creationId xmlns:a16="http://schemas.microsoft.com/office/drawing/2014/main" id="{B8050B0D-90CB-C59C-B7DD-CCC86DA36A88}"/>
              </a:ext>
            </a:extLst>
          </p:cNvPr>
          <p:cNvSpPr/>
          <p:nvPr/>
        </p:nvSpPr>
        <p:spPr bwMode="auto">
          <a:xfrm>
            <a:off x="2559961" y="4205934"/>
            <a:ext cx="965789" cy="1037201"/>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Broker</a:t>
            </a:r>
            <a:br>
              <a:rPr lang="en-US" sz="1600" dirty="0">
                <a:gradFill>
                  <a:gsLst>
                    <a:gs pos="40075">
                      <a:srgbClr val="FFFFFF"/>
                    </a:gs>
                    <a:gs pos="30000">
                      <a:srgbClr val="FFFFFF"/>
                    </a:gs>
                  </a:gsLst>
                  <a:lin ang="5400000" scaled="0"/>
                </a:gradFill>
              </a:rPr>
            </a:br>
            <a:r>
              <a:rPr lang="en-US" sz="2400" dirty="0">
                <a:solidFill>
                  <a:srgbClr val="FF0000"/>
                </a:solidFill>
              </a:rPr>
              <a:t>🍪</a:t>
            </a:r>
          </a:p>
        </p:txBody>
      </p:sp>
      <p:pic>
        <p:nvPicPr>
          <p:cNvPr id="10" name="Picture 9">
            <a:extLst>
              <a:ext uri="{FF2B5EF4-FFF2-40B4-BE49-F238E27FC236}">
                <a16:creationId xmlns:a16="http://schemas.microsoft.com/office/drawing/2014/main" id="{7CE02CD8-2B4C-4EED-9028-DFE8B33C3261}"/>
              </a:ext>
            </a:extLst>
          </p:cNvPr>
          <p:cNvPicPr>
            <a:picLocks noChangeAspect="1"/>
          </p:cNvPicPr>
          <p:nvPr/>
        </p:nvPicPr>
        <p:blipFill>
          <a:blip r:embed="rId10"/>
          <a:stretch>
            <a:fillRect/>
          </a:stretch>
        </p:blipFill>
        <p:spPr>
          <a:xfrm>
            <a:off x="3390499" y="0"/>
            <a:ext cx="5380310" cy="6858000"/>
          </a:xfrm>
          <a:prstGeom prst="rect">
            <a:avLst/>
          </a:prstGeom>
        </p:spPr>
      </p:pic>
    </p:spTree>
    <p:extLst>
      <p:ext uri="{BB962C8B-B14F-4D97-AF65-F5344CB8AC3E}">
        <p14:creationId xmlns:p14="http://schemas.microsoft.com/office/powerpoint/2010/main" val="3520891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Permission is Granted or Denied - Consent</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E41EA6C4-CB1E-4B4F-9B91-E96DF798EB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4" name="Group 3">
            <a:extLst>
              <a:ext uri="{FF2B5EF4-FFF2-40B4-BE49-F238E27FC236}">
                <a16:creationId xmlns:a16="http://schemas.microsoft.com/office/drawing/2014/main" id="{4F5F7871-42D9-49BF-B226-0081B55658BD}"/>
              </a:ext>
            </a:extLst>
          </p:cNvPr>
          <p:cNvGrpSpPr/>
          <p:nvPr/>
        </p:nvGrpSpPr>
        <p:grpSpPr>
          <a:xfrm>
            <a:off x="4385452" y="1661420"/>
            <a:ext cx="914400" cy="974613"/>
            <a:chOff x="4385452" y="1661420"/>
            <a:chExt cx="914400" cy="974613"/>
          </a:xfrm>
        </p:grpSpPr>
        <p:sp>
          <p:nvSpPr>
            <p:cNvPr id="5" name="Regular Pentagon 1">
              <a:extLst>
                <a:ext uri="{FF2B5EF4-FFF2-40B4-BE49-F238E27FC236}">
                  <a16:creationId xmlns:a16="http://schemas.microsoft.com/office/drawing/2014/main" id="{57ED5F65-0A0B-4862-B040-182D85588EFE}"/>
                </a:ext>
              </a:extLst>
            </p:cNvPr>
            <p:cNvSpPr/>
            <p:nvPr/>
          </p:nvSpPr>
          <p:spPr bwMode="auto">
            <a:xfrm>
              <a:off x="4385452" y="166142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7" name="Graphic 6" descr="User">
              <a:extLst>
                <a:ext uri="{FF2B5EF4-FFF2-40B4-BE49-F238E27FC236}">
                  <a16:creationId xmlns:a16="http://schemas.microsoft.com/office/drawing/2014/main" id="{EC26C27A-F965-4697-96C0-4E61C707E4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7101" y="2230245"/>
              <a:ext cx="405788" cy="405788"/>
            </a:xfrm>
            <a:prstGeom prst="rect">
              <a:avLst/>
            </a:prstGeom>
          </p:spPr>
        </p:pic>
      </p:grpSp>
    </p:spTree>
    <p:extLst>
      <p:ext uri="{BB962C8B-B14F-4D97-AF65-F5344CB8AC3E}">
        <p14:creationId xmlns:p14="http://schemas.microsoft.com/office/powerpoint/2010/main" val="533198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0BE7CB-807B-4858-BFBD-58ACFDA0A5B3}"/>
              </a:ext>
            </a:extLst>
          </p:cNvPr>
          <p:cNvSpPr>
            <a:spLocks noGrp="1"/>
          </p:cNvSpPr>
          <p:nvPr>
            <p:ph type="title"/>
          </p:nvPr>
        </p:nvSpPr>
        <p:spPr/>
        <p:txBody>
          <a:bodyPr/>
          <a:lstStyle/>
          <a:p>
            <a:r>
              <a:rPr lang="en-US"/>
              <a:t>Before we get started</a:t>
            </a:r>
          </a:p>
        </p:txBody>
      </p:sp>
      <p:sp>
        <p:nvSpPr>
          <p:cNvPr id="6" name="Text Placeholder 5">
            <a:extLst>
              <a:ext uri="{FF2B5EF4-FFF2-40B4-BE49-F238E27FC236}">
                <a16:creationId xmlns:a16="http://schemas.microsoft.com/office/drawing/2014/main" id="{56991CE7-89FA-4CED-B7B9-C325D284F265}"/>
              </a:ext>
            </a:extLst>
          </p:cNvPr>
          <p:cNvSpPr>
            <a:spLocks noGrp="1"/>
          </p:cNvSpPr>
          <p:nvPr>
            <p:ph type="body" sz="quarter" idx="10"/>
          </p:nvPr>
        </p:nvSpPr>
        <p:spPr>
          <a:xfrm>
            <a:off x="584200" y="1435497"/>
            <a:ext cx="11018520" cy="2499146"/>
          </a:xfrm>
        </p:spPr>
        <p:txBody>
          <a:bodyPr/>
          <a:lstStyle/>
          <a:p>
            <a:r>
              <a:rPr lang="en-US"/>
              <a:t>We are recording the sessions</a:t>
            </a:r>
          </a:p>
          <a:p>
            <a:r>
              <a:rPr lang="en-US"/>
              <a:t>Please mute your microphone</a:t>
            </a:r>
          </a:p>
          <a:p>
            <a:r>
              <a:rPr lang="en-US"/>
              <a:t>Please type your questions and comments into the chat</a:t>
            </a:r>
          </a:p>
          <a:p>
            <a:r>
              <a:rPr lang="en-US"/>
              <a:t>You can also come mute to ask a question or make a comment</a:t>
            </a:r>
          </a:p>
          <a:p>
            <a:r>
              <a:rPr lang="en-US"/>
              <a:t>Raise your hand in Teams, but this is harder for the presenter to see. </a:t>
            </a:r>
          </a:p>
        </p:txBody>
      </p:sp>
    </p:spTree>
    <p:extLst>
      <p:ext uri="{BB962C8B-B14F-4D97-AF65-F5344CB8AC3E}">
        <p14:creationId xmlns:p14="http://schemas.microsoft.com/office/powerpoint/2010/main" val="316115007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Permission is Granted or Denied - Consent</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E41EA6C4-CB1E-4B4F-9B91-E96DF798EB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4" name="Group 3">
            <a:extLst>
              <a:ext uri="{FF2B5EF4-FFF2-40B4-BE49-F238E27FC236}">
                <a16:creationId xmlns:a16="http://schemas.microsoft.com/office/drawing/2014/main" id="{4F5F7871-42D9-49BF-B226-0081B55658BD}"/>
              </a:ext>
            </a:extLst>
          </p:cNvPr>
          <p:cNvGrpSpPr/>
          <p:nvPr/>
        </p:nvGrpSpPr>
        <p:grpSpPr>
          <a:xfrm>
            <a:off x="1641652" y="1782857"/>
            <a:ext cx="914400" cy="974613"/>
            <a:chOff x="4385452" y="1661420"/>
            <a:chExt cx="914400" cy="974613"/>
          </a:xfrm>
        </p:grpSpPr>
        <p:sp>
          <p:nvSpPr>
            <p:cNvPr id="5" name="Regular Pentagon 1">
              <a:extLst>
                <a:ext uri="{FF2B5EF4-FFF2-40B4-BE49-F238E27FC236}">
                  <a16:creationId xmlns:a16="http://schemas.microsoft.com/office/drawing/2014/main" id="{57ED5F65-0A0B-4862-B040-182D85588EFE}"/>
                </a:ext>
              </a:extLst>
            </p:cNvPr>
            <p:cNvSpPr/>
            <p:nvPr/>
          </p:nvSpPr>
          <p:spPr bwMode="auto">
            <a:xfrm>
              <a:off x="4385452" y="166142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7" name="Graphic 6" descr="User">
              <a:extLst>
                <a:ext uri="{FF2B5EF4-FFF2-40B4-BE49-F238E27FC236}">
                  <a16:creationId xmlns:a16="http://schemas.microsoft.com/office/drawing/2014/main" id="{EC26C27A-F965-4697-96C0-4E61C707E4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7101" y="2230245"/>
              <a:ext cx="405788" cy="405788"/>
            </a:xfrm>
            <a:prstGeom prst="rect">
              <a:avLst/>
            </a:prstGeom>
          </p:spPr>
        </p:pic>
      </p:grpSp>
    </p:spTree>
    <p:extLst>
      <p:ext uri="{BB962C8B-B14F-4D97-AF65-F5344CB8AC3E}">
        <p14:creationId xmlns:p14="http://schemas.microsoft.com/office/powerpoint/2010/main" val="867274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App has access token -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User">
            <a:extLst>
              <a:ext uri="{FF2B5EF4-FFF2-40B4-BE49-F238E27FC236}">
                <a16:creationId xmlns:a16="http://schemas.microsoft.com/office/drawing/2014/main" id="{E41EA6C4-CB1E-4B4F-9B91-E96DF798EB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4" name="Group 3">
            <a:extLst>
              <a:ext uri="{FF2B5EF4-FFF2-40B4-BE49-F238E27FC236}">
                <a16:creationId xmlns:a16="http://schemas.microsoft.com/office/drawing/2014/main" id="{4F5F7871-42D9-49BF-B226-0081B55658BD}"/>
              </a:ext>
            </a:extLst>
          </p:cNvPr>
          <p:cNvGrpSpPr/>
          <p:nvPr/>
        </p:nvGrpSpPr>
        <p:grpSpPr>
          <a:xfrm>
            <a:off x="1482031" y="5379770"/>
            <a:ext cx="914400" cy="974613"/>
            <a:chOff x="4385452" y="1661420"/>
            <a:chExt cx="914400" cy="974613"/>
          </a:xfrm>
        </p:grpSpPr>
        <p:sp>
          <p:nvSpPr>
            <p:cNvPr id="5" name="Regular Pentagon 1">
              <a:extLst>
                <a:ext uri="{FF2B5EF4-FFF2-40B4-BE49-F238E27FC236}">
                  <a16:creationId xmlns:a16="http://schemas.microsoft.com/office/drawing/2014/main" id="{57ED5F65-0A0B-4862-B040-182D85588EFE}"/>
                </a:ext>
              </a:extLst>
            </p:cNvPr>
            <p:cNvSpPr/>
            <p:nvPr/>
          </p:nvSpPr>
          <p:spPr bwMode="auto">
            <a:xfrm>
              <a:off x="4385452" y="166142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7" name="Graphic 6" descr="User">
              <a:extLst>
                <a:ext uri="{FF2B5EF4-FFF2-40B4-BE49-F238E27FC236}">
                  <a16:creationId xmlns:a16="http://schemas.microsoft.com/office/drawing/2014/main" id="{EC26C27A-F965-4697-96C0-4E61C707E4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7101" y="2230245"/>
              <a:ext cx="405788" cy="405788"/>
            </a:xfrm>
            <a:prstGeom prst="rect">
              <a:avLst/>
            </a:prstGeom>
          </p:spPr>
        </p:pic>
      </p:grpSp>
      <p:sp>
        <p:nvSpPr>
          <p:cNvPr id="24" name="Arrow: Right 23">
            <a:extLst>
              <a:ext uri="{FF2B5EF4-FFF2-40B4-BE49-F238E27FC236}">
                <a16:creationId xmlns:a16="http://schemas.microsoft.com/office/drawing/2014/main" id="{EF61FA2C-E515-4102-B710-1FC333720D98}"/>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746402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50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grpId="0" nodeType="afterEffect">
                                  <p:stCondLst>
                                    <p:cond delay="500"/>
                                  </p:stCondLst>
                                  <p:childTnLst>
                                    <p:animEffect transition="out" filter="fade">
                                      <p:cBhvr>
                                        <p:cTn id="10" dur="500"/>
                                        <p:tgtEl>
                                          <p:spTgt spid="23"/>
                                        </p:tgtEl>
                                      </p:cBhvr>
                                    </p:animEffect>
                                    <p:set>
                                      <p:cBhvr>
                                        <p:cTn id="11" dur="1" fill="hold">
                                          <p:stCondLst>
                                            <p:cond delay="499"/>
                                          </p:stCondLst>
                                        </p:cTn>
                                        <p:tgtEl>
                                          <p:spTgt spid="2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App can access resource</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pic>
        <p:nvPicPr>
          <p:cNvPr id="25" name="Graphic 24" descr="User">
            <a:extLst>
              <a:ext uri="{FF2B5EF4-FFF2-40B4-BE49-F238E27FC236}">
                <a16:creationId xmlns:a16="http://schemas.microsoft.com/office/drawing/2014/main" id="{E41EA6C4-CB1E-4B4F-9B91-E96DF798EB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2145" y="5150497"/>
            <a:ext cx="914400" cy="914400"/>
          </a:xfrm>
          <a:prstGeom prst="rect">
            <a:avLst/>
          </a:prstGeom>
        </p:spPr>
      </p:pic>
      <p:grpSp>
        <p:nvGrpSpPr>
          <p:cNvPr id="4" name="Group 3">
            <a:extLst>
              <a:ext uri="{FF2B5EF4-FFF2-40B4-BE49-F238E27FC236}">
                <a16:creationId xmlns:a16="http://schemas.microsoft.com/office/drawing/2014/main" id="{4F5F7871-42D9-49BF-B226-0081B55658BD}"/>
              </a:ext>
            </a:extLst>
          </p:cNvPr>
          <p:cNvGrpSpPr/>
          <p:nvPr/>
        </p:nvGrpSpPr>
        <p:grpSpPr>
          <a:xfrm>
            <a:off x="7378624" y="3553111"/>
            <a:ext cx="914400" cy="974613"/>
            <a:chOff x="4385452" y="1661420"/>
            <a:chExt cx="914400" cy="974613"/>
          </a:xfrm>
        </p:grpSpPr>
        <p:sp>
          <p:nvSpPr>
            <p:cNvPr id="5" name="Regular Pentagon 1">
              <a:extLst>
                <a:ext uri="{FF2B5EF4-FFF2-40B4-BE49-F238E27FC236}">
                  <a16:creationId xmlns:a16="http://schemas.microsoft.com/office/drawing/2014/main" id="{57ED5F65-0A0B-4862-B040-182D85588EFE}"/>
                </a:ext>
              </a:extLst>
            </p:cNvPr>
            <p:cNvSpPr/>
            <p:nvPr/>
          </p:nvSpPr>
          <p:spPr bwMode="auto">
            <a:xfrm>
              <a:off x="4385452" y="166142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7" name="Graphic 6" descr="User">
              <a:extLst>
                <a:ext uri="{FF2B5EF4-FFF2-40B4-BE49-F238E27FC236}">
                  <a16:creationId xmlns:a16="http://schemas.microsoft.com/office/drawing/2014/main" id="{EC26C27A-F965-4697-96C0-4E61C707E4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7101" y="2230245"/>
              <a:ext cx="405788" cy="405788"/>
            </a:xfrm>
            <a:prstGeom prst="rect">
              <a:avLst/>
            </a:prstGeom>
          </p:spPr>
        </p:pic>
      </p:grpSp>
      <p:sp>
        <p:nvSpPr>
          <p:cNvPr id="24" name="Arrow: Right 23">
            <a:extLst>
              <a:ext uri="{FF2B5EF4-FFF2-40B4-BE49-F238E27FC236}">
                <a16:creationId xmlns:a16="http://schemas.microsoft.com/office/drawing/2014/main" id="{84A681C9-4321-4E52-8F44-C1FB3584C6A6}"/>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 name="TextBox 7">
            <a:extLst>
              <a:ext uri="{FF2B5EF4-FFF2-40B4-BE49-F238E27FC236}">
                <a16:creationId xmlns:a16="http://schemas.microsoft.com/office/drawing/2014/main" id="{ED6CA635-3A51-12B4-D619-71EE0F38A4D9}"/>
              </a:ext>
            </a:extLst>
          </p:cNvPr>
          <p:cNvSpPr txBox="1"/>
          <p:nvPr/>
        </p:nvSpPr>
        <p:spPr>
          <a:xfrm>
            <a:off x="8293024" y="2369574"/>
            <a:ext cx="3220122" cy="1231106"/>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Resource MUST check authorization of the app (token validation) and the user (up to the resource)</a:t>
            </a:r>
          </a:p>
        </p:txBody>
      </p:sp>
    </p:spTree>
    <p:extLst>
      <p:ext uri="{BB962C8B-B14F-4D97-AF65-F5344CB8AC3E}">
        <p14:creationId xmlns:p14="http://schemas.microsoft.com/office/powerpoint/2010/main" val="194131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4379" y="1155031"/>
            <a:ext cx="5317958" cy="4892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Apps are granted consent for the apps range of operation</a:t>
            </a:r>
          </a:p>
        </p:txBody>
      </p:sp>
      <p:sp>
        <p:nvSpPr>
          <p:cNvPr id="7" name="Oval 6">
            <a:extLst>
              <a:ext uri="{FF2B5EF4-FFF2-40B4-BE49-F238E27FC236}">
                <a16:creationId xmlns:a16="http://schemas.microsoft.com/office/drawing/2014/main" id="{682C3379-4F57-40AD-8E5A-079EAA417BA6}"/>
              </a:ext>
            </a:extLst>
          </p:cNvPr>
          <p:cNvSpPr/>
          <p:nvPr/>
        </p:nvSpPr>
        <p:spPr>
          <a:xfrm>
            <a:off x="12994105" y="1054767"/>
            <a:ext cx="4957011" cy="4748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Users have permissions for operations managed by their organization </a:t>
            </a:r>
          </a:p>
        </p:txBody>
      </p:sp>
      <p:sp>
        <p:nvSpPr>
          <p:cNvPr id="2" name="Oval 1">
            <a:extLst>
              <a:ext uri="{FF2B5EF4-FFF2-40B4-BE49-F238E27FC236}">
                <a16:creationId xmlns:a16="http://schemas.microsoft.com/office/drawing/2014/main" id="{C46F449D-590A-4807-9192-C805124DB774}"/>
              </a:ext>
            </a:extLst>
          </p:cNvPr>
          <p:cNvSpPr/>
          <p:nvPr/>
        </p:nvSpPr>
        <p:spPr>
          <a:xfrm>
            <a:off x="3986463" y="7090609"/>
            <a:ext cx="4957011" cy="489284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a:t>Effective Permissions </a:t>
            </a:r>
            <a:br>
              <a:rPr lang="en-US" sz="3600"/>
            </a:br>
            <a:r>
              <a:rPr lang="en-US" sz="3600"/>
              <a:t>The intersection of app permissions and user capabilities</a:t>
            </a:r>
          </a:p>
        </p:txBody>
      </p:sp>
    </p:spTree>
    <p:extLst>
      <p:ext uri="{BB962C8B-B14F-4D97-AF65-F5344CB8AC3E}">
        <p14:creationId xmlns:p14="http://schemas.microsoft.com/office/powerpoint/2010/main" val="190482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4379" y="1155031"/>
            <a:ext cx="5317958" cy="4892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Apps are granted consent for the apps range of operation</a:t>
            </a:r>
          </a:p>
        </p:txBody>
      </p:sp>
      <p:sp>
        <p:nvSpPr>
          <p:cNvPr id="7" name="Oval 6">
            <a:extLst>
              <a:ext uri="{FF2B5EF4-FFF2-40B4-BE49-F238E27FC236}">
                <a16:creationId xmlns:a16="http://schemas.microsoft.com/office/drawing/2014/main" id="{682C3379-4F57-40AD-8E5A-079EAA417BA6}"/>
              </a:ext>
            </a:extLst>
          </p:cNvPr>
          <p:cNvSpPr/>
          <p:nvPr/>
        </p:nvSpPr>
        <p:spPr>
          <a:xfrm>
            <a:off x="7090611" y="1138988"/>
            <a:ext cx="4957011" cy="4748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Users have permissions for operations managed by their organization </a:t>
            </a:r>
          </a:p>
        </p:txBody>
      </p:sp>
      <p:sp>
        <p:nvSpPr>
          <p:cNvPr id="2" name="Oval 1">
            <a:extLst>
              <a:ext uri="{FF2B5EF4-FFF2-40B4-BE49-F238E27FC236}">
                <a16:creationId xmlns:a16="http://schemas.microsoft.com/office/drawing/2014/main" id="{C46F449D-590A-4807-9192-C805124DB774}"/>
              </a:ext>
            </a:extLst>
          </p:cNvPr>
          <p:cNvSpPr/>
          <p:nvPr/>
        </p:nvSpPr>
        <p:spPr>
          <a:xfrm>
            <a:off x="4227095" y="7122694"/>
            <a:ext cx="4957011" cy="489284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a:t>Effective Permissions </a:t>
            </a:r>
            <a:br>
              <a:rPr lang="en-US" sz="3600"/>
            </a:br>
            <a:r>
              <a:rPr lang="en-US" sz="3600"/>
              <a:t>The intersection of app permissions and user capabilities</a:t>
            </a:r>
          </a:p>
        </p:txBody>
      </p:sp>
    </p:spTree>
    <p:extLst>
      <p:ext uri="{BB962C8B-B14F-4D97-AF65-F5344CB8AC3E}">
        <p14:creationId xmlns:p14="http://schemas.microsoft.com/office/powerpoint/2010/main" val="933969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4379" y="1155031"/>
            <a:ext cx="5317958" cy="4892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Apps are granted consent for the apps range of operation</a:t>
            </a:r>
          </a:p>
        </p:txBody>
      </p:sp>
      <p:sp>
        <p:nvSpPr>
          <p:cNvPr id="7" name="Oval 6">
            <a:extLst>
              <a:ext uri="{FF2B5EF4-FFF2-40B4-BE49-F238E27FC236}">
                <a16:creationId xmlns:a16="http://schemas.microsoft.com/office/drawing/2014/main" id="{682C3379-4F57-40AD-8E5A-079EAA417BA6}"/>
              </a:ext>
            </a:extLst>
          </p:cNvPr>
          <p:cNvSpPr/>
          <p:nvPr/>
        </p:nvSpPr>
        <p:spPr>
          <a:xfrm>
            <a:off x="7090611" y="1138988"/>
            <a:ext cx="4957011" cy="4748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Users have permissions for operations managed by their organization </a:t>
            </a:r>
          </a:p>
        </p:txBody>
      </p:sp>
      <p:sp>
        <p:nvSpPr>
          <p:cNvPr id="2" name="Oval 1">
            <a:extLst>
              <a:ext uri="{FF2B5EF4-FFF2-40B4-BE49-F238E27FC236}">
                <a16:creationId xmlns:a16="http://schemas.microsoft.com/office/drawing/2014/main" id="{C46F449D-590A-4807-9192-C805124DB774}"/>
              </a:ext>
            </a:extLst>
          </p:cNvPr>
          <p:cNvSpPr/>
          <p:nvPr/>
        </p:nvSpPr>
        <p:spPr>
          <a:xfrm>
            <a:off x="3954379" y="1138988"/>
            <a:ext cx="4957011" cy="489284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a:t>Effective Permissions </a:t>
            </a:r>
            <a:br>
              <a:rPr lang="en-US" sz="3600"/>
            </a:br>
            <a:r>
              <a:rPr lang="en-US" sz="3600"/>
              <a:t>The intersection of app permissions and user capabilities</a:t>
            </a:r>
          </a:p>
        </p:txBody>
      </p:sp>
      <p:sp>
        <p:nvSpPr>
          <p:cNvPr id="3" name="Title 2">
            <a:extLst>
              <a:ext uri="{FF2B5EF4-FFF2-40B4-BE49-F238E27FC236}">
                <a16:creationId xmlns:a16="http://schemas.microsoft.com/office/drawing/2014/main" id="{113C2C99-6A7E-C908-18DA-6CF812BA8275}"/>
              </a:ext>
            </a:extLst>
          </p:cNvPr>
          <p:cNvSpPr>
            <a:spLocks noGrp="1"/>
          </p:cNvSpPr>
          <p:nvPr>
            <p:ph type="title"/>
          </p:nvPr>
        </p:nvSpPr>
        <p:spPr/>
        <p:txBody>
          <a:bodyPr/>
          <a:lstStyle/>
          <a:p>
            <a:r>
              <a:rPr lang="en-US" dirty="0"/>
              <a:t>Resources </a:t>
            </a:r>
            <a:r>
              <a:rPr lang="en-US" dirty="0">
                <a:highlight>
                  <a:srgbClr val="FFFF00"/>
                </a:highlight>
              </a:rPr>
              <a:t>MUST</a:t>
            </a:r>
            <a:r>
              <a:rPr lang="en-US" dirty="0"/>
              <a:t> authorize the App and the User</a:t>
            </a:r>
          </a:p>
        </p:txBody>
      </p:sp>
    </p:spTree>
    <p:extLst>
      <p:ext uri="{BB962C8B-B14F-4D97-AF65-F5344CB8AC3E}">
        <p14:creationId xmlns:p14="http://schemas.microsoft.com/office/powerpoint/2010/main" val="1659066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16780-0D0A-4160-858D-655C08FE4CBC}"/>
              </a:ext>
            </a:extLst>
          </p:cNvPr>
          <p:cNvSpPr>
            <a:spLocks noGrp="1"/>
          </p:cNvSpPr>
          <p:nvPr>
            <p:ph type="title"/>
          </p:nvPr>
        </p:nvSpPr>
        <p:spPr/>
        <p:txBody>
          <a:bodyPr/>
          <a:lstStyle/>
          <a:p>
            <a:r>
              <a:rPr lang="en-US"/>
              <a:t>Demo</a:t>
            </a:r>
            <a:br>
              <a:rPr lang="en-US"/>
            </a:br>
            <a:r>
              <a:rPr lang="en-US"/>
              <a:t>Declaring delegated permissions </a:t>
            </a:r>
          </a:p>
        </p:txBody>
      </p:sp>
      <p:sp>
        <p:nvSpPr>
          <p:cNvPr id="2" name="Text Placeholder 1">
            <a:extLst>
              <a:ext uri="{FF2B5EF4-FFF2-40B4-BE49-F238E27FC236}">
                <a16:creationId xmlns:a16="http://schemas.microsoft.com/office/drawing/2014/main" id="{044EE086-B013-46DF-8DAD-D1A0D581518F}"/>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40211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ACAEB3-1D26-4684-83EE-15E0D4F67F48}"/>
              </a:ext>
            </a:extLst>
          </p:cNvPr>
          <p:cNvSpPr>
            <a:spLocks noGrp="1"/>
          </p:cNvSpPr>
          <p:nvPr>
            <p:ph type="title"/>
          </p:nvPr>
        </p:nvSpPr>
        <p:spPr>
          <a:xfrm>
            <a:off x="588263" y="457200"/>
            <a:ext cx="11018520" cy="553998"/>
          </a:xfrm>
        </p:spPr>
        <p:txBody>
          <a:bodyPr/>
          <a:lstStyle/>
          <a:p>
            <a:r>
              <a:rPr lang="en-US"/>
              <a:t>When can an Application request consent?</a:t>
            </a:r>
          </a:p>
        </p:txBody>
      </p:sp>
      <p:sp>
        <p:nvSpPr>
          <p:cNvPr id="5" name="Text Placeholder 4">
            <a:extLst>
              <a:ext uri="{FF2B5EF4-FFF2-40B4-BE49-F238E27FC236}">
                <a16:creationId xmlns:a16="http://schemas.microsoft.com/office/drawing/2014/main" id="{A7D51AB6-612C-42D8-A61B-59CDEF23CAE2}"/>
              </a:ext>
            </a:extLst>
          </p:cNvPr>
          <p:cNvSpPr>
            <a:spLocks noGrp="1"/>
          </p:cNvSpPr>
          <p:nvPr>
            <p:ph type="body" sz="quarter" idx="10"/>
          </p:nvPr>
        </p:nvSpPr>
        <p:spPr>
          <a:xfrm>
            <a:off x="586390" y="1434370"/>
            <a:ext cx="11018520" cy="3447098"/>
          </a:xfrm>
        </p:spPr>
        <p:txBody>
          <a:bodyPr/>
          <a:lstStyle/>
          <a:p>
            <a:r>
              <a:rPr lang="en-US"/>
              <a:t>While we strongly recommend applications declare all permissions the app requires, declaring permissions is NOT REQUIRED</a:t>
            </a:r>
          </a:p>
          <a:p>
            <a:endParaRPr lang="en-US"/>
          </a:p>
          <a:p>
            <a:r>
              <a:rPr lang="en-US"/>
              <a:t>Apps request permissions in the code of the app</a:t>
            </a:r>
          </a:p>
          <a:p>
            <a:r>
              <a:rPr lang="en-US"/>
              <a:t>	Dynamically</a:t>
            </a:r>
          </a:p>
          <a:p>
            <a:r>
              <a:rPr lang="en-US"/>
              <a:t>	Incrementally</a:t>
            </a:r>
          </a:p>
          <a:p>
            <a:r>
              <a:rPr lang="en-US"/>
              <a:t>	Statically</a:t>
            </a:r>
          </a:p>
        </p:txBody>
      </p:sp>
    </p:spTree>
    <p:extLst>
      <p:ext uri="{BB962C8B-B14F-4D97-AF65-F5344CB8AC3E}">
        <p14:creationId xmlns:p14="http://schemas.microsoft.com/office/powerpoint/2010/main" val="149880142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938DC-1062-4D45-A584-06FB64525DFE}"/>
              </a:ext>
            </a:extLst>
          </p:cNvPr>
          <p:cNvSpPr>
            <a:spLocks noGrp="1"/>
          </p:cNvSpPr>
          <p:nvPr>
            <p:ph type="title"/>
          </p:nvPr>
        </p:nvSpPr>
        <p:spPr>
          <a:xfrm>
            <a:off x="588263" y="457200"/>
            <a:ext cx="11018520" cy="1107996"/>
          </a:xfrm>
        </p:spPr>
        <p:txBody>
          <a:bodyPr/>
          <a:lstStyle/>
          <a:p>
            <a:r>
              <a:rPr lang="en-US"/>
              <a:t>Dynamic consent: </a:t>
            </a:r>
            <a:br>
              <a:rPr lang="en-US"/>
            </a:br>
            <a:r>
              <a:rPr lang="en-US"/>
              <a:t>Permissions requested inside the code</a:t>
            </a:r>
          </a:p>
        </p:txBody>
      </p:sp>
      <p:sp>
        <p:nvSpPr>
          <p:cNvPr id="5" name="Text Placeholder 4">
            <a:extLst>
              <a:ext uri="{FF2B5EF4-FFF2-40B4-BE49-F238E27FC236}">
                <a16:creationId xmlns:a16="http://schemas.microsoft.com/office/drawing/2014/main" id="{830CFFBC-4DAA-4839-B5AC-7FDB24A28F23}"/>
              </a:ext>
            </a:extLst>
          </p:cNvPr>
          <p:cNvSpPr>
            <a:spLocks noGrp="1"/>
          </p:cNvSpPr>
          <p:nvPr>
            <p:ph idx="1"/>
          </p:nvPr>
        </p:nvSpPr>
        <p:spPr>
          <a:xfrm>
            <a:off x="4783725" y="1565196"/>
            <a:ext cx="6818994" cy="1214950"/>
          </a:xfrm>
        </p:spPr>
        <p:txBody>
          <a:bodyPr>
            <a:normAutofit/>
          </a:bodyPr>
          <a:lstStyle/>
          <a:p>
            <a:pPr marL="0" indent="0">
              <a:buFont typeface="Wingdings" panose="05000000000000000000" pitchFamily="2" charset="2"/>
              <a:buNone/>
            </a:pPr>
            <a:r>
              <a:rPr lang="en-US" sz="2400"/>
              <a:t>Generally, permissions that every user will need</a:t>
            </a:r>
          </a:p>
        </p:txBody>
      </p:sp>
      <p:pic>
        <p:nvPicPr>
          <p:cNvPr id="12" name="Picture 11">
            <a:extLst>
              <a:ext uri="{FF2B5EF4-FFF2-40B4-BE49-F238E27FC236}">
                <a16:creationId xmlns:a16="http://schemas.microsoft.com/office/drawing/2014/main" id="{5F5435D1-B33A-41A5-B760-582ACEB5C6C1}"/>
              </a:ext>
            </a:extLst>
          </p:cNvPr>
          <p:cNvPicPr>
            <a:picLocks noChangeAspect="1"/>
          </p:cNvPicPr>
          <p:nvPr/>
        </p:nvPicPr>
        <p:blipFill>
          <a:blip r:embed="rId3"/>
          <a:stretch>
            <a:fillRect/>
          </a:stretch>
        </p:blipFill>
        <p:spPr>
          <a:xfrm>
            <a:off x="5766232" y="2755583"/>
            <a:ext cx="6212004" cy="3713018"/>
          </a:xfrm>
          <a:prstGeom prst="rect">
            <a:avLst/>
          </a:prstGeom>
        </p:spPr>
      </p:pic>
      <p:sp>
        <p:nvSpPr>
          <p:cNvPr id="13" name="TextBox 12">
            <a:extLst>
              <a:ext uri="{FF2B5EF4-FFF2-40B4-BE49-F238E27FC236}">
                <a16:creationId xmlns:a16="http://schemas.microsoft.com/office/drawing/2014/main" id="{AB8BE1AF-9F78-4B10-9ABD-2A65FE7E6B40}"/>
              </a:ext>
            </a:extLst>
          </p:cNvPr>
          <p:cNvSpPr txBox="1"/>
          <p:nvPr/>
        </p:nvSpPr>
        <p:spPr>
          <a:xfrm>
            <a:off x="4304145" y="4978400"/>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C72734C2-3075-42E6-B0F2-3737B9108D19}"/>
              </a:ext>
            </a:extLst>
          </p:cNvPr>
          <p:cNvSpPr txBox="1"/>
          <p:nvPr/>
        </p:nvSpPr>
        <p:spPr>
          <a:xfrm>
            <a:off x="27710" y="1504658"/>
            <a:ext cx="3992626" cy="369332"/>
          </a:xfrm>
          <a:prstGeom prst="rect">
            <a:avLst/>
          </a:prstGeom>
          <a:noFill/>
        </p:spPr>
        <p:txBody>
          <a:bodyPr wrap="square">
            <a:spAutoFit/>
          </a:bodyPr>
          <a:lstStyle/>
          <a:p>
            <a:r>
              <a:rPr lang="en-US" sz="1800"/>
              <a:t>App requests: </a:t>
            </a:r>
            <a:r>
              <a:rPr lang="en-US" sz="1800" err="1"/>
              <a:t>User.Read</a:t>
            </a:r>
            <a:r>
              <a:rPr lang="en-US" sz="1800"/>
              <a:t> </a:t>
            </a:r>
            <a:r>
              <a:rPr lang="en-US" sz="1800" err="1"/>
              <a:t>People.Read</a:t>
            </a:r>
            <a:endParaRPr lang="en-US"/>
          </a:p>
        </p:txBody>
      </p:sp>
      <p:pic>
        <p:nvPicPr>
          <p:cNvPr id="38" name="Picture 37">
            <a:extLst>
              <a:ext uri="{FF2B5EF4-FFF2-40B4-BE49-F238E27FC236}">
                <a16:creationId xmlns:a16="http://schemas.microsoft.com/office/drawing/2014/main" id="{E316D1AC-0D03-41F4-93CF-8F6CB3B8CCB6}"/>
              </a:ext>
            </a:extLst>
          </p:cNvPr>
          <p:cNvPicPr>
            <a:picLocks noChangeAspect="1"/>
          </p:cNvPicPr>
          <p:nvPr/>
        </p:nvPicPr>
        <p:blipFill>
          <a:blip r:embed="rId4"/>
          <a:stretch>
            <a:fillRect/>
          </a:stretch>
        </p:blipFill>
        <p:spPr>
          <a:xfrm>
            <a:off x="730170" y="2133815"/>
            <a:ext cx="3210046" cy="4488897"/>
          </a:xfrm>
          <a:prstGeom prst="rect">
            <a:avLst/>
          </a:prstGeom>
        </p:spPr>
      </p:pic>
      <p:cxnSp>
        <p:nvCxnSpPr>
          <p:cNvPr id="17" name="Connector: Elbow 16">
            <a:extLst>
              <a:ext uri="{FF2B5EF4-FFF2-40B4-BE49-F238E27FC236}">
                <a16:creationId xmlns:a16="http://schemas.microsoft.com/office/drawing/2014/main" id="{A37764E3-F5BC-4133-87D9-8FACAC54BCD6}"/>
              </a:ext>
            </a:extLst>
          </p:cNvPr>
          <p:cNvCxnSpPr>
            <a:cxnSpLocks/>
            <a:endCxn id="38" idx="1"/>
          </p:cNvCxnSpPr>
          <p:nvPr/>
        </p:nvCxnSpPr>
        <p:spPr>
          <a:xfrm rot="16200000" flipH="1">
            <a:off x="-755184" y="2892910"/>
            <a:ext cx="2504274" cy="466434"/>
          </a:xfrm>
          <a:prstGeom prst="bentConnector2">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B3F682D-EE2A-4AA5-AFE8-C170BF0B2C82}"/>
              </a:ext>
            </a:extLst>
          </p:cNvPr>
          <p:cNvSpPr txBox="1"/>
          <p:nvPr/>
        </p:nvSpPr>
        <p:spPr>
          <a:xfrm>
            <a:off x="4269304" y="2133815"/>
            <a:ext cx="3902362" cy="646331"/>
          </a:xfrm>
          <a:prstGeom prst="rect">
            <a:avLst/>
          </a:prstGeom>
          <a:noFill/>
        </p:spPr>
        <p:txBody>
          <a:bodyPr wrap="square">
            <a:spAutoFit/>
          </a:bodyPr>
          <a:lstStyle/>
          <a:p>
            <a:r>
              <a:rPr lang="en-US" sz="1800"/>
              <a:t>Granted permissions visible under “Enterprise Applications”</a:t>
            </a:r>
            <a:endParaRPr lang="en-US"/>
          </a:p>
        </p:txBody>
      </p:sp>
      <p:cxnSp>
        <p:nvCxnSpPr>
          <p:cNvPr id="30" name="Connector: Elbow 29">
            <a:extLst>
              <a:ext uri="{FF2B5EF4-FFF2-40B4-BE49-F238E27FC236}">
                <a16:creationId xmlns:a16="http://schemas.microsoft.com/office/drawing/2014/main" id="{8E6E27B5-FDFA-4ADF-A402-95766938E5CA}"/>
              </a:ext>
            </a:extLst>
          </p:cNvPr>
          <p:cNvCxnSpPr>
            <a:cxnSpLocks/>
          </p:cNvCxnSpPr>
          <p:nvPr/>
        </p:nvCxnSpPr>
        <p:spPr>
          <a:xfrm rot="16200000" flipH="1">
            <a:off x="4479886" y="2866843"/>
            <a:ext cx="2634336" cy="2460939"/>
          </a:xfrm>
          <a:prstGeom prst="bentConnector3">
            <a:avLst>
              <a:gd name="adj1" fmla="val 9992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7964B632-2EB4-4BEF-A161-737EB21219A3}"/>
              </a:ext>
            </a:extLst>
          </p:cNvPr>
          <p:cNvSpPr/>
          <p:nvPr/>
        </p:nvSpPr>
        <p:spPr bwMode="auto">
          <a:xfrm>
            <a:off x="986319" y="4203602"/>
            <a:ext cx="1921268" cy="349322"/>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Rounded Corners 41">
            <a:extLst>
              <a:ext uri="{FF2B5EF4-FFF2-40B4-BE49-F238E27FC236}">
                <a16:creationId xmlns:a16="http://schemas.microsoft.com/office/drawing/2014/main" id="{031C84B1-A48C-4B7D-AF5C-0B2B56E914BC}"/>
              </a:ext>
            </a:extLst>
          </p:cNvPr>
          <p:cNvSpPr/>
          <p:nvPr/>
        </p:nvSpPr>
        <p:spPr bwMode="auto">
          <a:xfrm>
            <a:off x="5777902" y="5520798"/>
            <a:ext cx="1052289" cy="198783"/>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0637834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6E52D-52BC-467E-9795-A62C9CF586BA}"/>
              </a:ext>
            </a:extLst>
          </p:cNvPr>
          <p:cNvSpPr>
            <a:spLocks noGrp="1"/>
          </p:cNvSpPr>
          <p:nvPr>
            <p:ph type="title"/>
          </p:nvPr>
        </p:nvSpPr>
        <p:spPr>
          <a:xfrm>
            <a:off x="588263" y="457200"/>
            <a:ext cx="11018520" cy="1107996"/>
          </a:xfrm>
        </p:spPr>
        <p:txBody>
          <a:bodyPr/>
          <a:lstStyle/>
          <a:p>
            <a:r>
              <a:rPr lang="en-US"/>
              <a:t>Incremental consent: </a:t>
            </a:r>
            <a:br>
              <a:rPr lang="en-US"/>
            </a:br>
            <a:r>
              <a:rPr lang="en-US" sz="3600"/>
              <a:t>Permissions requested as the user needs them</a:t>
            </a:r>
            <a:endParaRPr lang="en-US"/>
          </a:p>
        </p:txBody>
      </p:sp>
      <p:sp>
        <p:nvSpPr>
          <p:cNvPr id="4" name="Content Placeholder 3">
            <a:extLst>
              <a:ext uri="{FF2B5EF4-FFF2-40B4-BE49-F238E27FC236}">
                <a16:creationId xmlns:a16="http://schemas.microsoft.com/office/drawing/2014/main" id="{1958F126-76F2-4B16-BCE8-CB9ADB9E8F49}"/>
              </a:ext>
            </a:extLst>
          </p:cNvPr>
          <p:cNvSpPr>
            <a:spLocks noGrp="1"/>
          </p:cNvSpPr>
          <p:nvPr>
            <p:ph idx="1"/>
          </p:nvPr>
        </p:nvSpPr>
        <p:spPr>
          <a:xfrm>
            <a:off x="6096000" y="1565196"/>
            <a:ext cx="5506719" cy="1249146"/>
          </a:xfrm>
        </p:spPr>
        <p:txBody>
          <a:bodyPr/>
          <a:lstStyle/>
          <a:p>
            <a:pPr marL="0" indent="0">
              <a:buNone/>
            </a:pPr>
            <a:r>
              <a:rPr lang="en-US"/>
              <a:t>Certain permissions may scare off users, especially the first time they use the app</a:t>
            </a:r>
          </a:p>
          <a:p>
            <a:endParaRPr lang="en-US"/>
          </a:p>
        </p:txBody>
      </p:sp>
      <p:cxnSp>
        <p:nvCxnSpPr>
          <p:cNvPr id="20" name="Straight Arrow Connector 19">
            <a:extLst>
              <a:ext uri="{FF2B5EF4-FFF2-40B4-BE49-F238E27FC236}">
                <a16:creationId xmlns:a16="http://schemas.microsoft.com/office/drawing/2014/main" id="{101A7C39-7362-495A-92EB-227D10FE1BA3}"/>
              </a:ext>
            </a:extLst>
          </p:cNvPr>
          <p:cNvCxnSpPr/>
          <p:nvPr/>
        </p:nvCxnSpPr>
        <p:spPr>
          <a:xfrm flipH="1">
            <a:off x="4864280" y="4520629"/>
            <a:ext cx="2769419"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E2A4FF13-D746-407A-A59A-9F3935905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0278" y="4689905"/>
            <a:ext cx="2521531" cy="7948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F645540-D0AE-4BE0-962F-8F8FEE655A12}"/>
              </a:ext>
            </a:extLst>
          </p:cNvPr>
          <p:cNvPicPr>
            <a:picLocks noChangeAspect="1"/>
          </p:cNvPicPr>
          <p:nvPr/>
        </p:nvPicPr>
        <p:blipFill>
          <a:blip r:embed="rId4"/>
          <a:stretch>
            <a:fillRect/>
          </a:stretch>
        </p:blipFill>
        <p:spPr>
          <a:xfrm>
            <a:off x="1653657" y="2189769"/>
            <a:ext cx="3210623" cy="4489704"/>
          </a:xfrm>
          <a:prstGeom prst="rect">
            <a:avLst/>
          </a:prstGeom>
        </p:spPr>
      </p:pic>
      <p:sp>
        <p:nvSpPr>
          <p:cNvPr id="6" name="Rectangle: Rounded Corners 5">
            <a:extLst>
              <a:ext uri="{FF2B5EF4-FFF2-40B4-BE49-F238E27FC236}">
                <a16:creationId xmlns:a16="http://schemas.microsoft.com/office/drawing/2014/main" id="{2221BAAB-558C-4285-8320-3EF7410D7B09}"/>
              </a:ext>
            </a:extLst>
          </p:cNvPr>
          <p:cNvSpPr/>
          <p:nvPr/>
        </p:nvSpPr>
        <p:spPr bwMode="auto">
          <a:xfrm>
            <a:off x="1935432" y="4222682"/>
            <a:ext cx="1921268" cy="236304"/>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345093C7-52B4-41F1-AB2E-24319D838424}"/>
              </a:ext>
            </a:extLst>
          </p:cNvPr>
          <p:cNvSpPr txBox="1"/>
          <p:nvPr/>
        </p:nvSpPr>
        <p:spPr>
          <a:xfrm>
            <a:off x="7880278" y="4351351"/>
            <a:ext cx="3957798" cy="338554"/>
          </a:xfrm>
          <a:prstGeom prst="rect">
            <a:avLst/>
          </a:prstGeom>
          <a:noFill/>
        </p:spPr>
        <p:txBody>
          <a:bodyPr wrap="square">
            <a:spAutoFit/>
          </a:bodyPr>
          <a:lstStyle/>
          <a:p>
            <a:r>
              <a:rPr lang="en-US" sz="1600"/>
              <a:t>App requests: </a:t>
            </a:r>
            <a:r>
              <a:rPr lang="en-US" sz="1600" err="1"/>
              <a:t>Files.Read.All</a:t>
            </a:r>
            <a:endParaRPr lang="en-US"/>
          </a:p>
        </p:txBody>
      </p:sp>
    </p:spTree>
    <p:extLst>
      <p:ext uri="{BB962C8B-B14F-4D97-AF65-F5344CB8AC3E}">
        <p14:creationId xmlns:p14="http://schemas.microsoft.com/office/powerpoint/2010/main" val="31529134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Applications need to access resources</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4" name="Arrow: Right 3">
            <a:extLst>
              <a:ext uri="{FF2B5EF4-FFF2-40B4-BE49-F238E27FC236}">
                <a16:creationId xmlns:a16="http://schemas.microsoft.com/office/drawing/2014/main" id="{694C831E-ADA9-4C7C-A2D5-79EBB32E72F8}"/>
              </a:ext>
            </a:extLst>
          </p:cNvPr>
          <p:cNvSpPr/>
          <p:nvPr/>
        </p:nvSpPr>
        <p:spPr bwMode="auto">
          <a:xfrm>
            <a:off x="2375798" y="4401812"/>
            <a:ext cx="7585695"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TextBox 4">
            <a:extLst>
              <a:ext uri="{FF2B5EF4-FFF2-40B4-BE49-F238E27FC236}">
                <a16:creationId xmlns:a16="http://schemas.microsoft.com/office/drawing/2014/main" id="{CAE19CBA-E750-439C-8DDC-E8FBEED5CADE}"/>
              </a:ext>
            </a:extLst>
          </p:cNvPr>
          <p:cNvSpPr txBox="1"/>
          <p:nvPr/>
        </p:nvSpPr>
        <p:spPr>
          <a:xfrm>
            <a:off x="848676" y="2252619"/>
            <a:ext cx="1341120"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Application</a:t>
            </a:r>
          </a:p>
        </p:txBody>
      </p:sp>
      <p:sp>
        <p:nvSpPr>
          <p:cNvPr id="21" name="TextBox 20">
            <a:extLst>
              <a:ext uri="{FF2B5EF4-FFF2-40B4-BE49-F238E27FC236}">
                <a16:creationId xmlns:a16="http://schemas.microsoft.com/office/drawing/2014/main" id="{BA6EC628-0E38-44EC-891C-65CA3E10C866}"/>
              </a:ext>
            </a:extLst>
          </p:cNvPr>
          <p:cNvSpPr txBox="1"/>
          <p:nvPr/>
        </p:nvSpPr>
        <p:spPr>
          <a:xfrm>
            <a:off x="9941244" y="2252619"/>
            <a:ext cx="1341120"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Resource</a:t>
            </a:r>
          </a:p>
        </p:txBody>
      </p:sp>
      <p:cxnSp>
        <p:nvCxnSpPr>
          <p:cNvPr id="23" name="Straight Arrow Connector 22">
            <a:extLst>
              <a:ext uri="{FF2B5EF4-FFF2-40B4-BE49-F238E27FC236}">
                <a16:creationId xmlns:a16="http://schemas.microsoft.com/office/drawing/2014/main" id="{D1F9FE1F-CC5C-4181-8B57-A0602F5297DE}"/>
              </a:ext>
            </a:extLst>
          </p:cNvPr>
          <p:cNvCxnSpPr>
            <a:cxnSpLocks/>
            <a:stCxn id="5" idx="2"/>
          </p:cNvCxnSpPr>
          <p:nvPr/>
        </p:nvCxnSpPr>
        <p:spPr>
          <a:xfrm>
            <a:off x="1519236" y="2560396"/>
            <a:ext cx="0" cy="1456968"/>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2535B01-854E-4149-8064-F3421E210AA9}"/>
              </a:ext>
            </a:extLst>
          </p:cNvPr>
          <p:cNvCxnSpPr>
            <a:cxnSpLocks/>
          </p:cNvCxnSpPr>
          <p:nvPr/>
        </p:nvCxnSpPr>
        <p:spPr>
          <a:xfrm>
            <a:off x="10582444" y="2560396"/>
            <a:ext cx="9382" cy="1281931"/>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Graphic 29" descr="Robber outline">
            <a:extLst>
              <a:ext uri="{FF2B5EF4-FFF2-40B4-BE49-F238E27FC236}">
                <a16:creationId xmlns:a16="http://schemas.microsoft.com/office/drawing/2014/main" id="{870A242D-C0BF-42A2-93E4-3C038255D6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46859" y="2726224"/>
            <a:ext cx="1858977" cy="1858977"/>
          </a:xfrm>
          <a:prstGeom prst="rect">
            <a:avLst/>
          </a:prstGeom>
        </p:spPr>
      </p:pic>
    </p:spTree>
    <p:extLst>
      <p:ext uri="{BB962C8B-B14F-4D97-AF65-F5344CB8AC3E}">
        <p14:creationId xmlns:p14="http://schemas.microsoft.com/office/powerpoint/2010/main" val="3041650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938DC-1062-4D45-A584-06FB64525DFE}"/>
              </a:ext>
            </a:extLst>
          </p:cNvPr>
          <p:cNvSpPr>
            <a:spLocks noGrp="1"/>
          </p:cNvSpPr>
          <p:nvPr>
            <p:ph type="title"/>
          </p:nvPr>
        </p:nvSpPr>
        <p:spPr>
          <a:xfrm>
            <a:off x="588263" y="457200"/>
            <a:ext cx="11018520" cy="1107996"/>
          </a:xfrm>
        </p:spPr>
        <p:txBody>
          <a:bodyPr/>
          <a:lstStyle/>
          <a:p>
            <a:r>
              <a:rPr lang="en-US"/>
              <a:t>Static user consent: </a:t>
            </a:r>
            <a:br>
              <a:rPr lang="en-US"/>
            </a:br>
            <a:r>
              <a:rPr lang="en-US"/>
              <a:t>Permissions declared upfront by admin or app owner</a:t>
            </a:r>
          </a:p>
        </p:txBody>
      </p:sp>
      <p:sp>
        <p:nvSpPr>
          <p:cNvPr id="5" name="Text Placeholder 4">
            <a:extLst>
              <a:ext uri="{FF2B5EF4-FFF2-40B4-BE49-F238E27FC236}">
                <a16:creationId xmlns:a16="http://schemas.microsoft.com/office/drawing/2014/main" id="{830CFFBC-4DAA-4839-B5AC-7FDB24A28F23}"/>
              </a:ext>
            </a:extLst>
          </p:cNvPr>
          <p:cNvSpPr>
            <a:spLocks noGrp="1"/>
          </p:cNvSpPr>
          <p:nvPr>
            <p:ph idx="1"/>
          </p:nvPr>
        </p:nvSpPr>
        <p:spPr>
          <a:xfrm>
            <a:off x="584200" y="1647825"/>
            <a:ext cx="6135099" cy="1400427"/>
          </a:xfrm>
        </p:spPr>
        <p:txBody>
          <a:bodyPr>
            <a:normAutofit/>
          </a:bodyPr>
          <a:lstStyle/>
          <a:p>
            <a:pPr marL="0" indent="0">
              <a:buNone/>
            </a:pPr>
            <a:r>
              <a:rPr lang="en-US" sz="2400"/>
              <a:t>Will represent all permissions configured in the App registration</a:t>
            </a:r>
          </a:p>
        </p:txBody>
      </p:sp>
      <p:sp>
        <p:nvSpPr>
          <p:cNvPr id="8" name="TextBox 7">
            <a:extLst>
              <a:ext uri="{FF2B5EF4-FFF2-40B4-BE49-F238E27FC236}">
                <a16:creationId xmlns:a16="http://schemas.microsoft.com/office/drawing/2014/main" id="{94BAD922-4447-456C-9199-5BFAC9F3F835}"/>
              </a:ext>
            </a:extLst>
          </p:cNvPr>
          <p:cNvSpPr txBox="1"/>
          <p:nvPr/>
        </p:nvSpPr>
        <p:spPr>
          <a:xfrm>
            <a:off x="7302563" y="1777191"/>
            <a:ext cx="2660073" cy="369332"/>
          </a:xfrm>
          <a:prstGeom prst="rect">
            <a:avLst/>
          </a:prstGeom>
          <a:noFill/>
        </p:spPr>
        <p:txBody>
          <a:bodyPr wrap="square">
            <a:spAutoFit/>
          </a:bodyPr>
          <a:lstStyle/>
          <a:p>
            <a:r>
              <a:rPr lang="en-US" sz="1800"/>
              <a:t>App requests: .default</a:t>
            </a:r>
            <a:endParaRPr lang="en-US"/>
          </a:p>
        </p:txBody>
      </p:sp>
      <p:pic>
        <p:nvPicPr>
          <p:cNvPr id="13" name="Picture 12">
            <a:extLst>
              <a:ext uri="{FF2B5EF4-FFF2-40B4-BE49-F238E27FC236}">
                <a16:creationId xmlns:a16="http://schemas.microsoft.com/office/drawing/2014/main" id="{D8E228AC-297B-4994-91D8-18777B3C6AED}"/>
              </a:ext>
            </a:extLst>
          </p:cNvPr>
          <p:cNvPicPr>
            <a:picLocks noChangeAspect="1"/>
          </p:cNvPicPr>
          <p:nvPr/>
        </p:nvPicPr>
        <p:blipFill>
          <a:blip r:embed="rId3"/>
          <a:stretch>
            <a:fillRect/>
          </a:stretch>
        </p:blipFill>
        <p:spPr>
          <a:xfrm>
            <a:off x="8241402" y="2331189"/>
            <a:ext cx="3210623" cy="4489704"/>
          </a:xfrm>
          <a:prstGeom prst="rect">
            <a:avLst/>
          </a:prstGeom>
        </p:spPr>
      </p:pic>
      <p:cxnSp>
        <p:nvCxnSpPr>
          <p:cNvPr id="10" name="Connector: Elbow 9">
            <a:extLst>
              <a:ext uri="{FF2B5EF4-FFF2-40B4-BE49-F238E27FC236}">
                <a16:creationId xmlns:a16="http://schemas.microsoft.com/office/drawing/2014/main" id="{DA208F14-F868-47BE-8744-E9B938805E17}"/>
              </a:ext>
            </a:extLst>
          </p:cNvPr>
          <p:cNvCxnSpPr>
            <a:cxnSpLocks/>
            <a:endCxn id="13" idx="1"/>
          </p:cNvCxnSpPr>
          <p:nvPr/>
        </p:nvCxnSpPr>
        <p:spPr>
          <a:xfrm rot="16200000" flipH="1">
            <a:off x="6686831" y="3021470"/>
            <a:ext cx="2429520" cy="679621"/>
          </a:xfrm>
          <a:prstGeom prst="bentConnector2">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F8064E6C-B066-448C-87DF-62FFB7E4698D}"/>
              </a:ext>
            </a:extLst>
          </p:cNvPr>
          <p:cNvSpPr/>
          <p:nvPr/>
        </p:nvSpPr>
        <p:spPr bwMode="auto">
          <a:xfrm>
            <a:off x="8500619" y="4401380"/>
            <a:ext cx="1921268" cy="349322"/>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F7A789DF-0904-4CD7-A4FD-43B448BEACEB}"/>
              </a:ext>
            </a:extLst>
          </p:cNvPr>
          <p:cNvPicPr>
            <a:picLocks noChangeAspect="1"/>
          </p:cNvPicPr>
          <p:nvPr/>
        </p:nvPicPr>
        <p:blipFill>
          <a:blip r:embed="rId4"/>
          <a:stretch>
            <a:fillRect/>
          </a:stretch>
        </p:blipFill>
        <p:spPr>
          <a:xfrm>
            <a:off x="0" y="2493137"/>
            <a:ext cx="7302563" cy="4364863"/>
          </a:xfrm>
          <a:prstGeom prst="rect">
            <a:avLst/>
          </a:prstGeom>
        </p:spPr>
      </p:pic>
      <p:sp>
        <p:nvSpPr>
          <p:cNvPr id="21" name="TextBox 20">
            <a:extLst>
              <a:ext uri="{FF2B5EF4-FFF2-40B4-BE49-F238E27FC236}">
                <a16:creationId xmlns:a16="http://schemas.microsoft.com/office/drawing/2014/main" id="{F5CC86DE-B504-49C0-A195-FF15BE4D5111}"/>
              </a:ext>
            </a:extLst>
          </p:cNvPr>
          <p:cNvSpPr txBox="1"/>
          <p:nvPr/>
        </p:nvSpPr>
        <p:spPr>
          <a:xfrm>
            <a:off x="2502581" y="6217303"/>
            <a:ext cx="7186838" cy="646331"/>
          </a:xfrm>
          <a:prstGeom prst="rect">
            <a:avLst/>
          </a:prstGeom>
          <a:solidFill>
            <a:srgbClr val="FFFFFF">
              <a:alpha val="69804"/>
            </a:srgbClr>
          </a:solidFill>
        </p:spPr>
        <p:txBody>
          <a:bodyPr wrap="square">
            <a:spAutoFit/>
          </a:bodyPr>
          <a:lstStyle/>
          <a:p>
            <a:pPr marL="0" indent="0" algn="ctr">
              <a:buNone/>
            </a:pPr>
            <a:r>
              <a:rPr lang="en-US" sz="1800"/>
              <a:t>Note: </a:t>
            </a:r>
            <a:r>
              <a:rPr lang="en-US" sz="1800" b="1"/>
              <a:t>/.default</a:t>
            </a:r>
            <a:r>
              <a:rPr lang="en-US" sz="1800"/>
              <a:t> triggers a consent prompt only if the user has not granted permissions for the app to the resource</a:t>
            </a:r>
          </a:p>
        </p:txBody>
      </p:sp>
      <p:sp>
        <p:nvSpPr>
          <p:cNvPr id="25" name="Rectangle: Rounded Corners 24">
            <a:extLst>
              <a:ext uri="{FF2B5EF4-FFF2-40B4-BE49-F238E27FC236}">
                <a16:creationId xmlns:a16="http://schemas.microsoft.com/office/drawing/2014/main" id="{44E46BB5-EAF1-4A71-80BE-03555795537E}"/>
              </a:ext>
            </a:extLst>
          </p:cNvPr>
          <p:cNvSpPr/>
          <p:nvPr/>
        </p:nvSpPr>
        <p:spPr bwMode="auto">
          <a:xfrm>
            <a:off x="1635770" y="5495682"/>
            <a:ext cx="4775304" cy="349322"/>
          </a:xfrm>
          <a:prstGeom prst="round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7588272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1D161-E1A3-4565-9768-1E72BA6FA063}"/>
              </a:ext>
            </a:extLst>
          </p:cNvPr>
          <p:cNvSpPr>
            <a:spLocks noGrp="1"/>
          </p:cNvSpPr>
          <p:nvPr>
            <p:ph type="title"/>
          </p:nvPr>
        </p:nvSpPr>
        <p:spPr/>
        <p:txBody>
          <a:bodyPr/>
          <a:lstStyle/>
          <a:p>
            <a:r>
              <a:rPr lang="en-US"/>
              <a:t>Delegated Permissions</a:t>
            </a:r>
          </a:p>
        </p:txBody>
      </p:sp>
      <p:sp>
        <p:nvSpPr>
          <p:cNvPr id="3" name="Text Placeholder 2">
            <a:extLst>
              <a:ext uri="{FF2B5EF4-FFF2-40B4-BE49-F238E27FC236}">
                <a16:creationId xmlns:a16="http://schemas.microsoft.com/office/drawing/2014/main" id="{9777839F-C67C-43C5-81C7-78929B210FDA}"/>
              </a:ext>
            </a:extLst>
          </p:cNvPr>
          <p:cNvSpPr>
            <a:spLocks noGrp="1"/>
          </p:cNvSpPr>
          <p:nvPr>
            <p:ph type="body" sz="quarter" idx="10"/>
          </p:nvPr>
        </p:nvSpPr>
        <p:spPr>
          <a:xfrm>
            <a:off x="584200" y="1435497"/>
            <a:ext cx="11018520" cy="2412968"/>
          </a:xfrm>
        </p:spPr>
        <p:txBody>
          <a:bodyPr/>
          <a:lstStyle/>
          <a:p>
            <a:r>
              <a:rPr lang="en-US"/>
              <a:t>Authorize an app to access a resource on behalf of the signed in user</a:t>
            </a:r>
          </a:p>
          <a:p>
            <a:r>
              <a:rPr lang="en-US"/>
              <a:t>Must be granted by the current user or an admin</a:t>
            </a:r>
          </a:p>
          <a:p>
            <a:r>
              <a:rPr lang="en-US"/>
              <a:t>App’s effective permission is the intersection of delegated permission and user capabilities</a:t>
            </a:r>
          </a:p>
          <a:p>
            <a:r>
              <a:rPr lang="en-US"/>
              <a:t>Apps can request access dynamically, incrementally, or statically</a:t>
            </a:r>
          </a:p>
        </p:txBody>
      </p:sp>
    </p:spTree>
    <p:extLst>
      <p:ext uri="{BB962C8B-B14F-4D97-AF65-F5344CB8AC3E}">
        <p14:creationId xmlns:p14="http://schemas.microsoft.com/office/powerpoint/2010/main" val="93379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A9B1C3-F137-425B-A490-BD6C173DBB58}"/>
              </a:ext>
            </a:extLst>
          </p:cNvPr>
          <p:cNvSpPr>
            <a:spLocks noGrp="1"/>
          </p:cNvSpPr>
          <p:nvPr>
            <p:ph type="title"/>
          </p:nvPr>
        </p:nvSpPr>
        <p:spPr>
          <a:xfrm>
            <a:off x="831850" y="1458516"/>
            <a:ext cx="10515600" cy="1846659"/>
          </a:xfrm>
        </p:spPr>
        <p:txBody>
          <a:bodyPr/>
          <a:lstStyle/>
          <a:p>
            <a:r>
              <a:rPr lang="en-US"/>
              <a:t>How does Microsoft use Permissions?</a:t>
            </a:r>
          </a:p>
        </p:txBody>
      </p:sp>
      <p:sp>
        <p:nvSpPr>
          <p:cNvPr id="5" name="Text Placeholder 4">
            <a:extLst>
              <a:ext uri="{FF2B5EF4-FFF2-40B4-BE49-F238E27FC236}">
                <a16:creationId xmlns:a16="http://schemas.microsoft.com/office/drawing/2014/main" id="{EEAEE1F8-6FF8-4306-837B-8961A3327E07}"/>
              </a:ext>
            </a:extLst>
          </p:cNvPr>
          <p:cNvSpPr>
            <a:spLocks noGrp="1"/>
          </p:cNvSpPr>
          <p:nvPr>
            <p:ph type="body" idx="1"/>
          </p:nvPr>
        </p:nvSpPr>
        <p:spPr>
          <a:xfrm>
            <a:off x="831850" y="4589463"/>
            <a:ext cx="10515600" cy="369332"/>
          </a:xfrm>
        </p:spPr>
        <p:txBody>
          <a:bodyPr/>
          <a:lstStyle/>
          <a:p>
            <a:r>
              <a:rPr lang="en-US" dirty="0"/>
              <a:t>Let’s look at an example from Microsoft Graph</a:t>
            </a:r>
          </a:p>
        </p:txBody>
      </p:sp>
    </p:spTree>
    <p:extLst>
      <p:ext uri="{BB962C8B-B14F-4D97-AF65-F5344CB8AC3E}">
        <p14:creationId xmlns:p14="http://schemas.microsoft.com/office/powerpoint/2010/main" val="83163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600B7-DC94-409D-A944-7D1E042C1BA6}"/>
              </a:ext>
            </a:extLst>
          </p:cNvPr>
          <p:cNvSpPr>
            <a:spLocks noGrp="1"/>
          </p:cNvSpPr>
          <p:nvPr>
            <p:ph type="title"/>
          </p:nvPr>
        </p:nvSpPr>
        <p:spPr/>
        <p:txBody>
          <a:bodyPr/>
          <a:lstStyle/>
          <a:p>
            <a:r>
              <a:rPr lang="en-US"/>
              <a:t>Microsoft Graph permissions names</a:t>
            </a:r>
          </a:p>
        </p:txBody>
      </p:sp>
      <p:sp>
        <p:nvSpPr>
          <p:cNvPr id="3" name="Text Placeholder 2">
            <a:extLst>
              <a:ext uri="{FF2B5EF4-FFF2-40B4-BE49-F238E27FC236}">
                <a16:creationId xmlns:a16="http://schemas.microsoft.com/office/drawing/2014/main" id="{DD47F41A-1497-41A3-952D-07126E5DCC23}"/>
              </a:ext>
            </a:extLst>
          </p:cNvPr>
          <p:cNvSpPr>
            <a:spLocks noGrp="1"/>
          </p:cNvSpPr>
          <p:nvPr>
            <p:ph type="body" sz="quarter" idx="10"/>
          </p:nvPr>
        </p:nvSpPr>
        <p:spPr>
          <a:xfrm>
            <a:off x="455995" y="1644262"/>
            <a:ext cx="11306469" cy="321370"/>
          </a:xfrm>
        </p:spPr>
        <p:txBody>
          <a:bodyPr/>
          <a:lstStyle/>
          <a:p>
            <a:pPr algn="ctr"/>
            <a:r>
              <a:rPr lang="en-US" sz="2745" err="1">
                <a:latin typeface="Consolas" panose="020B0609020204030204" pitchFamily="49" charset="0"/>
              </a:rPr>
              <a:t>Resource.Operation.Constraint</a:t>
            </a:r>
            <a:endParaRPr lang="en-US" sz="2745">
              <a:latin typeface="Consolas" panose="020B0609020204030204" pitchFamily="49" charset="0"/>
            </a:endParaRPr>
          </a:p>
        </p:txBody>
      </p:sp>
      <p:graphicFrame>
        <p:nvGraphicFramePr>
          <p:cNvPr id="7" name="Table Placeholder 13">
            <a:extLst>
              <a:ext uri="{FF2B5EF4-FFF2-40B4-BE49-F238E27FC236}">
                <a16:creationId xmlns:a16="http://schemas.microsoft.com/office/drawing/2014/main" id="{B7981D99-858A-4D82-A61B-D6B1CAE2B00A}"/>
              </a:ext>
            </a:extLst>
          </p:cNvPr>
          <p:cNvGraphicFramePr>
            <a:graphicFrameLocks/>
          </p:cNvGraphicFramePr>
          <p:nvPr/>
        </p:nvGraphicFramePr>
        <p:xfrm>
          <a:off x="455995" y="2508207"/>
          <a:ext cx="11132334" cy="3892072"/>
        </p:xfrm>
        <a:graphic>
          <a:graphicData uri="http://schemas.openxmlformats.org/drawingml/2006/table">
            <a:tbl>
              <a:tblPr firstRow="1" bandRow="1">
                <a:tableStyleId>{21E4AEA4-8DFA-4A89-87EB-49C32662AFE0}</a:tableStyleId>
              </a:tblPr>
              <a:tblGrid>
                <a:gridCol w="1874137">
                  <a:extLst>
                    <a:ext uri="{9D8B030D-6E8A-4147-A177-3AD203B41FA5}">
                      <a16:colId xmlns:a16="http://schemas.microsoft.com/office/drawing/2014/main" val="646318229"/>
                    </a:ext>
                  </a:extLst>
                </a:gridCol>
                <a:gridCol w="9258197">
                  <a:extLst>
                    <a:ext uri="{9D8B030D-6E8A-4147-A177-3AD203B41FA5}">
                      <a16:colId xmlns:a16="http://schemas.microsoft.com/office/drawing/2014/main" val="2037588904"/>
                    </a:ext>
                  </a:extLst>
                </a:gridCol>
              </a:tblGrid>
              <a:tr h="735286">
                <a:tc>
                  <a:txBody>
                    <a:bodyPr/>
                    <a:lstStyle/>
                    <a:p>
                      <a:r>
                        <a:rPr lang="en-US" sz="1800" kern="1200"/>
                        <a:t>Constraint</a:t>
                      </a:r>
                      <a:endParaRPr lang="en-US" sz="1800" b="1" kern="1200">
                        <a:solidFill>
                          <a:schemeClr val="bg2"/>
                        </a:solidFill>
                        <a:latin typeface="+mj-lt"/>
                        <a:ea typeface="+mn-ea"/>
                        <a:cs typeface="+mn-cs"/>
                      </a:endParaRPr>
                    </a:p>
                  </a:txBody>
                  <a:tcPr marL="89642" marR="89642" marT="44821" marB="44821" anchor="ctr"/>
                </a:tc>
                <a:tc>
                  <a:txBody>
                    <a:bodyPr/>
                    <a:lstStyle/>
                    <a:p>
                      <a:pPr>
                        <a:lnSpc>
                          <a:spcPts val="1600"/>
                        </a:lnSpc>
                      </a:pPr>
                      <a:r>
                        <a:rPr lang="en-US" sz="1800"/>
                        <a:t>What it does</a:t>
                      </a:r>
                      <a:endParaRPr lang="en-US" sz="1800">
                        <a:solidFill>
                          <a:schemeClr val="bg2"/>
                        </a:solidFill>
                        <a:latin typeface="+mj-lt"/>
                      </a:endParaRPr>
                    </a:p>
                  </a:txBody>
                  <a:tcPr marL="89642" marR="89642" marT="44821" marB="44821" anchor="ctr"/>
                </a:tc>
                <a:extLst>
                  <a:ext uri="{0D108BD9-81ED-4DB2-BD59-A6C34878D82A}">
                    <a16:rowId xmlns:a16="http://schemas.microsoft.com/office/drawing/2014/main" val="834266737"/>
                  </a:ext>
                </a:extLst>
              </a:tr>
              <a:tr h="690808">
                <a:tc>
                  <a:txBody>
                    <a:bodyPr/>
                    <a:lstStyle/>
                    <a:p>
                      <a:pPr>
                        <a:lnSpc>
                          <a:spcPts val="1600"/>
                        </a:lnSpc>
                      </a:pPr>
                      <a:r>
                        <a:rPr lang="en-US" sz="1600"/>
                        <a:t>All</a:t>
                      </a:r>
                      <a:endParaRPr lang="en-US" sz="1600" b="0" i="0">
                        <a:solidFill>
                          <a:schemeClr val="accent1"/>
                        </a:solidFill>
                        <a:latin typeface="+mj-lt"/>
                      </a:endParaRPr>
                    </a:p>
                  </a:txBody>
                  <a:tcPr marL="89642" marR="89642" marT="44821" marB="44821" anchor="ctr"/>
                </a:tc>
                <a:tc>
                  <a:txBody>
                    <a:bodyPr/>
                    <a:lstStyle/>
                    <a:p>
                      <a:pPr marL="0" lvl="0" indent="-237771">
                        <a:buFont typeface="Arial" panose="020B0604020202020204" pitchFamily="34" charset="0"/>
                        <a:buNone/>
                      </a:pPr>
                      <a:r>
                        <a:rPr lang="en-US" sz="1600"/>
                        <a:t>Grants permission for the app to perform the operations on all of the resources of the specified type in a directory. </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3223557"/>
                  </a:ext>
                </a:extLst>
              </a:tr>
              <a:tr h="981675">
                <a:tc>
                  <a:txBody>
                    <a:bodyPr/>
                    <a:lstStyle/>
                    <a:p>
                      <a:pPr>
                        <a:lnSpc>
                          <a:spcPts val="1600"/>
                        </a:lnSpc>
                      </a:pPr>
                      <a:r>
                        <a:rPr lang="en-US" sz="1600"/>
                        <a:t>Shared</a:t>
                      </a:r>
                      <a:endParaRPr lang="en-US" sz="1600" b="0" i="0">
                        <a:solidFill>
                          <a:schemeClr val="accent1"/>
                        </a:solidFill>
                        <a:latin typeface="+mj-lt"/>
                      </a:endParaRPr>
                    </a:p>
                  </a:txBody>
                  <a:tcPr marL="89642" marR="89642" marT="44821" marB="44821" anchor="ctr"/>
                </a:tc>
                <a:tc>
                  <a:txBody>
                    <a:bodyPr/>
                    <a:lstStyle/>
                    <a:p>
                      <a:pPr marL="0" lvl="0" indent="-237771">
                        <a:buFont typeface="Arial" panose="020B0604020202020204" pitchFamily="34" charset="0"/>
                        <a:buNone/>
                      </a:pPr>
                      <a:r>
                        <a:rPr lang="en-US" sz="1600"/>
                        <a:t>Grants permission for the app to perform the operations on resources that other users have shared with the signed-in user. This constraint is mainly used with Outlook resources like mail, calendars, and contacts. </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591507760"/>
                  </a:ext>
                </a:extLst>
              </a:tr>
              <a:tr h="650082">
                <a:tc>
                  <a:txBody>
                    <a:bodyPr/>
                    <a:lstStyle/>
                    <a:p>
                      <a:pPr>
                        <a:lnSpc>
                          <a:spcPts val="1600"/>
                        </a:lnSpc>
                      </a:pPr>
                      <a:r>
                        <a:rPr lang="en-US" sz="1600" err="1"/>
                        <a:t>AppFolder</a:t>
                      </a:r>
                      <a:endParaRPr lang="en-US" sz="1600" b="0" i="0">
                        <a:solidFill>
                          <a:schemeClr val="accent1"/>
                        </a:solidFill>
                        <a:latin typeface="+mj-lt"/>
                      </a:endParaRPr>
                    </a:p>
                  </a:txBody>
                  <a:tcPr marL="89642" marR="89642" marT="44821" marB="44821" anchor="ct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a:t>Grants permission for the app to read and write files in a dedicated folder in OneDrive. This constraint is only exposed on Files permissions and is only valid for Microsoft accounts.</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795213843"/>
                  </a:ext>
                </a:extLst>
              </a:tr>
              <a:tr h="834221">
                <a:tc>
                  <a:txBody>
                    <a:bodyPr/>
                    <a:lstStyle/>
                    <a:p>
                      <a:pPr>
                        <a:lnSpc>
                          <a:spcPts val="1600"/>
                        </a:lnSpc>
                      </a:pPr>
                      <a:r>
                        <a:rPr lang="en-US" sz="1600"/>
                        <a:t>none</a:t>
                      </a:r>
                      <a:endParaRPr lang="en-US" sz="1600" b="0" i="1">
                        <a:solidFill>
                          <a:schemeClr val="accent1"/>
                        </a:solidFill>
                        <a:latin typeface="+mj-lt"/>
                      </a:endParaRPr>
                    </a:p>
                  </a:txBody>
                  <a:tcPr marL="89642" marR="89642" marT="44821" marB="44821" anchor="ct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dirty="0"/>
                        <a:t>If no constraint is specified the app is limited to performing the operations on the resources owned by the signed-in user. </a:t>
                      </a:r>
                      <a:endParaRPr lang="en-US" sz="1600" b="0" dirty="0">
                        <a:solidFill>
                          <a:schemeClr val="tx1"/>
                        </a:solidFill>
                        <a:latin typeface="+mn-lt"/>
                      </a:endParaRPr>
                    </a:p>
                  </a:txBody>
                  <a:tcPr marL="89642" marR="89642" marT="44821" marB="44821" anchor="ctr"/>
                </a:tc>
                <a:extLst>
                  <a:ext uri="{0D108BD9-81ED-4DB2-BD59-A6C34878D82A}">
                    <a16:rowId xmlns:a16="http://schemas.microsoft.com/office/drawing/2014/main" val="2511018407"/>
                  </a:ext>
                </a:extLst>
              </a:tr>
            </a:tbl>
          </a:graphicData>
        </a:graphic>
      </p:graphicFrame>
    </p:spTree>
    <p:extLst>
      <p:ext uri="{BB962C8B-B14F-4D97-AF65-F5344CB8AC3E}">
        <p14:creationId xmlns:p14="http://schemas.microsoft.com/office/powerpoint/2010/main" val="685859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a:xfrm>
            <a:off x="588263" y="457200"/>
            <a:ext cx="11018520" cy="553998"/>
          </a:xfrm>
        </p:spPr>
        <p:txBody>
          <a:bodyPr/>
          <a:lstStyle/>
          <a:p>
            <a:r>
              <a:rPr lang="en-US"/>
              <a:t>Microsoft Graph User Permissions (Examples)</a:t>
            </a:r>
          </a:p>
        </p:txBody>
      </p:sp>
      <p:graphicFrame>
        <p:nvGraphicFramePr>
          <p:cNvPr id="4" name="Content Placeholder 3">
            <a:extLst>
              <a:ext uri="{FF2B5EF4-FFF2-40B4-BE49-F238E27FC236}">
                <a16:creationId xmlns:a16="http://schemas.microsoft.com/office/drawing/2014/main" id="{B3CDF557-2BFF-4449-857B-3ED98F2250D2}"/>
              </a:ext>
            </a:extLst>
          </p:cNvPr>
          <p:cNvGraphicFramePr>
            <a:graphicFrameLocks noGrp="1"/>
          </p:cNvGraphicFramePr>
          <p:nvPr>
            <p:ph sz="quarter" idx="10"/>
          </p:nvPr>
        </p:nvGraphicFramePr>
        <p:xfrm>
          <a:off x="584187" y="1435100"/>
          <a:ext cx="11018837" cy="2948868"/>
        </p:xfrm>
        <a:graphic>
          <a:graphicData uri="http://schemas.openxmlformats.org/drawingml/2006/table">
            <a:tbl>
              <a:tblPr firstRow="1">
                <a:tableStyleId>{5C22544A-7EE6-4342-B048-85BDC9FD1C3A}</a:tableStyleId>
              </a:tblPr>
              <a:tblGrid>
                <a:gridCol w="1747533">
                  <a:extLst>
                    <a:ext uri="{9D8B030D-6E8A-4147-A177-3AD203B41FA5}">
                      <a16:colId xmlns:a16="http://schemas.microsoft.com/office/drawing/2014/main" val="2662408917"/>
                    </a:ext>
                  </a:extLst>
                </a:gridCol>
                <a:gridCol w="1800862">
                  <a:extLst>
                    <a:ext uri="{9D8B030D-6E8A-4147-A177-3AD203B41FA5}">
                      <a16:colId xmlns:a16="http://schemas.microsoft.com/office/drawing/2014/main" val="116936650"/>
                    </a:ext>
                  </a:extLst>
                </a:gridCol>
                <a:gridCol w="7470442">
                  <a:extLst>
                    <a:ext uri="{9D8B030D-6E8A-4147-A177-3AD203B41FA5}">
                      <a16:colId xmlns:a16="http://schemas.microsoft.com/office/drawing/2014/main" val="172129534"/>
                    </a:ext>
                  </a:extLst>
                </a:gridCol>
              </a:tblGrid>
              <a:tr h="186627">
                <a:tc>
                  <a:txBody>
                    <a:bodyPr/>
                    <a:lstStyle/>
                    <a:p>
                      <a:pPr algn="l" fontAlgn="b"/>
                      <a:r>
                        <a:rPr lang="en-US" sz="1600">
                          <a:effectLst/>
                        </a:rPr>
                        <a:t>Permission</a:t>
                      </a:r>
                    </a:p>
                  </a:txBody>
                  <a:tcPr marL="29601" marR="29601" marT="22201" marB="22201" anchor="b"/>
                </a:tc>
                <a:tc>
                  <a:txBody>
                    <a:bodyPr/>
                    <a:lstStyle/>
                    <a:p>
                      <a:pPr algn="l" fontAlgn="b"/>
                      <a:r>
                        <a:rPr lang="en-US" sz="1600">
                          <a:effectLst/>
                        </a:rPr>
                        <a:t>Display String</a:t>
                      </a:r>
                    </a:p>
                  </a:txBody>
                  <a:tcPr marL="29601" marR="29601" marT="22201" marB="22201" anchor="b"/>
                </a:tc>
                <a:tc>
                  <a:txBody>
                    <a:bodyPr/>
                    <a:lstStyle/>
                    <a:p>
                      <a:pPr algn="l" fontAlgn="b"/>
                      <a:r>
                        <a:rPr lang="en-US" sz="1600">
                          <a:effectLst/>
                        </a:rPr>
                        <a:t>Description</a:t>
                      </a:r>
                    </a:p>
                  </a:txBody>
                  <a:tcPr marL="29601" marR="29601" marT="22201" marB="22201" anchor="b"/>
                </a:tc>
                <a:extLst>
                  <a:ext uri="{0D108BD9-81ED-4DB2-BD59-A6C34878D82A}">
                    <a16:rowId xmlns:a16="http://schemas.microsoft.com/office/drawing/2014/main" val="73496401"/>
                  </a:ext>
                </a:extLst>
              </a:tr>
              <a:tr h="713573">
                <a:tc>
                  <a:txBody>
                    <a:bodyPr/>
                    <a:lstStyle/>
                    <a:p>
                      <a:pPr fontAlgn="t"/>
                      <a:r>
                        <a:rPr lang="en-US" sz="1600">
                          <a:effectLst/>
                        </a:rPr>
                        <a:t>User.Read</a:t>
                      </a:r>
                    </a:p>
                  </a:txBody>
                  <a:tcPr marL="29601" marR="29601" marT="22201" marB="22201"/>
                </a:tc>
                <a:tc>
                  <a:txBody>
                    <a:bodyPr/>
                    <a:lstStyle/>
                    <a:p>
                      <a:pPr fontAlgn="t"/>
                      <a:r>
                        <a:rPr lang="en-US" sz="1600">
                          <a:effectLst/>
                        </a:rPr>
                        <a:t>Sign-in and read user profile</a:t>
                      </a:r>
                    </a:p>
                  </a:txBody>
                  <a:tcPr marL="29601" marR="29601" marT="22201" marB="22201"/>
                </a:tc>
                <a:tc>
                  <a:txBody>
                    <a:bodyPr/>
                    <a:lstStyle/>
                    <a:p>
                      <a:pPr fontAlgn="t"/>
                      <a:r>
                        <a:rPr lang="en-US" sz="1600">
                          <a:effectLst/>
                        </a:rPr>
                        <a:t>Allows users to sign-in to the app and allows the app to read the profile of signed-in users. It also allows the app to read basic company information of signed-in users.</a:t>
                      </a:r>
                    </a:p>
                  </a:txBody>
                  <a:tcPr marL="29601" marR="29601" marT="22201" marB="22201"/>
                </a:tc>
                <a:extLst>
                  <a:ext uri="{0D108BD9-81ED-4DB2-BD59-A6C34878D82A}">
                    <a16:rowId xmlns:a16="http://schemas.microsoft.com/office/drawing/2014/main" val="2062897762"/>
                  </a:ext>
                </a:extLst>
              </a:tr>
              <a:tr h="581836">
                <a:tc>
                  <a:txBody>
                    <a:bodyPr/>
                    <a:lstStyle/>
                    <a:p>
                      <a:pPr fontAlgn="t"/>
                      <a:r>
                        <a:rPr lang="en-US" sz="1600">
                          <a:effectLst/>
                        </a:rPr>
                        <a:t>User.ReadWrite</a:t>
                      </a:r>
                    </a:p>
                  </a:txBody>
                  <a:tcPr marL="29601" marR="29601" marT="22201" marB="22201"/>
                </a:tc>
                <a:tc>
                  <a:txBody>
                    <a:bodyPr/>
                    <a:lstStyle/>
                    <a:p>
                      <a:pPr fontAlgn="t"/>
                      <a:r>
                        <a:rPr lang="en-US" sz="1600">
                          <a:effectLst/>
                        </a:rPr>
                        <a:t>Read and write access to user profile</a:t>
                      </a:r>
                    </a:p>
                  </a:txBody>
                  <a:tcPr marL="29601" marR="29601" marT="22201" marB="22201"/>
                </a:tc>
                <a:tc>
                  <a:txBody>
                    <a:bodyPr/>
                    <a:lstStyle/>
                    <a:p>
                      <a:pPr fontAlgn="t"/>
                      <a:r>
                        <a:rPr lang="en-US" sz="1600">
                          <a:effectLst/>
                        </a:rPr>
                        <a:t>Allows the app to read the signed-in user's full profile. It also allows the app to update the signed-in user's profile information on their behalf.</a:t>
                      </a:r>
                    </a:p>
                  </a:txBody>
                  <a:tcPr marL="29601" marR="29601" marT="22201" marB="22201"/>
                </a:tc>
                <a:extLst>
                  <a:ext uri="{0D108BD9-81ED-4DB2-BD59-A6C34878D82A}">
                    <a16:rowId xmlns:a16="http://schemas.microsoft.com/office/drawing/2014/main" val="1057131417"/>
                  </a:ext>
                </a:extLst>
              </a:tr>
              <a:tr h="1108782">
                <a:tc>
                  <a:txBody>
                    <a:bodyPr/>
                    <a:lstStyle/>
                    <a:p>
                      <a:pPr fontAlgn="t"/>
                      <a:r>
                        <a:rPr lang="en-US" sz="1600" err="1">
                          <a:effectLst/>
                        </a:rPr>
                        <a:t>User.ReadBasic.All</a:t>
                      </a:r>
                      <a:endParaRPr lang="en-US" sz="1600">
                        <a:effectLst/>
                      </a:endParaRPr>
                    </a:p>
                  </a:txBody>
                  <a:tcPr marL="29601" marR="29601" marT="22201" marB="22201"/>
                </a:tc>
                <a:tc>
                  <a:txBody>
                    <a:bodyPr/>
                    <a:lstStyle/>
                    <a:p>
                      <a:pPr fontAlgn="t"/>
                      <a:r>
                        <a:rPr lang="en-US" sz="1600">
                          <a:effectLst/>
                        </a:rPr>
                        <a:t>Read all users' basic profiles</a:t>
                      </a:r>
                    </a:p>
                  </a:txBody>
                  <a:tcPr marL="29601" marR="29601" marT="22201" marB="22201"/>
                </a:tc>
                <a:tc>
                  <a:txBody>
                    <a:bodyPr/>
                    <a:lstStyle/>
                    <a:p>
                      <a:pPr fontAlgn="t"/>
                      <a:r>
                        <a:rPr lang="en-US" sz="1600" dirty="0">
                          <a:effectLst/>
                        </a:rPr>
                        <a:t>Allows the app to read a basic set of profile properties of other users in your organization on behalf of the signed-in user. This includes </a:t>
                      </a:r>
                      <a:r>
                        <a:rPr lang="en-US" sz="1600" b="1" dirty="0">
                          <a:effectLst/>
                        </a:rPr>
                        <a:t>display name, first and last name, email address, open extensions and photo</a:t>
                      </a:r>
                      <a:r>
                        <a:rPr lang="en-US" sz="1600" dirty="0">
                          <a:effectLst/>
                        </a:rPr>
                        <a:t>. Also allows the app to read the full profile of the signed-in user.</a:t>
                      </a:r>
                    </a:p>
                  </a:txBody>
                  <a:tcPr marL="29601" marR="29601" marT="22201" marB="22201"/>
                </a:tc>
                <a:extLst>
                  <a:ext uri="{0D108BD9-81ED-4DB2-BD59-A6C34878D82A}">
                    <a16:rowId xmlns:a16="http://schemas.microsoft.com/office/drawing/2014/main" val="2836539872"/>
                  </a:ext>
                </a:extLst>
              </a:tr>
            </a:tbl>
          </a:graphicData>
        </a:graphic>
      </p:graphicFrame>
      <p:sp>
        <p:nvSpPr>
          <p:cNvPr id="10" name="TextBox 9">
            <a:extLst>
              <a:ext uri="{FF2B5EF4-FFF2-40B4-BE49-F238E27FC236}">
                <a16:creationId xmlns:a16="http://schemas.microsoft.com/office/drawing/2014/main" id="{B16CDDA4-3D86-47C6-91E7-B9EC66C2F523}"/>
              </a:ext>
            </a:extLst>
          </p:cNvPr>
          <p:cNvSpPr txBox="1"/>
          <p:nvPr/>
        </p:nvSpPr>
        <p:spPr>
          <a:xfrm>
            <a:off x="584200" y="6036854"/>
            <a:ext cx="6737984" cy="363946"/>
          </a:xfrm>
          <a:prstGeom prst="rect">
            <a:avLst/>
          </a:prstGeom>
          <a:noFill/>
        </p:spPr>
        <p:txBody>
          <a:bodyPr wrap="square">
            <a:spAutoFit/>
          </a:bodyPr>
          <a:lstStyle/>
          <a:p>
            <a:r>
              <a:rPr lang="en-US">
                <a:hlinkClick r:id="rId2"/>
              </a:rPr>
              <a:t>https://docs.microsoft.com/en-us/graph/permissions-reference</a:t>
            </a:r>
            <a:r>
              <a:rPr lang="en-US"/>
              <a:t> </a:t>
            </a:r>
          </a:p>
        </p:txBody>
      </p:sp>
    </p:spTree>
    <p:extLst>
      <p:ext uri="{BB962C8B-B14F-4D97-AF65-F5344CB8AC3E}">
        <p14:creationId xmlns:p14="http://schemas.microsoft.com/office/powerpoint/2010/main" val="238414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p:txBody>
          <a:bodyPr/>
          <a:lstStyle/>
          <a:p>
            <a:r>
              <a:rPr lang="en-US"/>
              <a:t>More User Permissions…</a:t>
            </a:r>
          </a:p>
        </p:txBody>
      </p:sp>
      <p:graphicFrame>
        <p:nvGraphicFramePr>
          <p:cNvPr id="4" name="Content Placeholder 3">
            <a:extLst>
              <a:ext uri="{FF2B5EF4-FFF2-40B4-BE49-F238E27FC236}">
                <a16:creationId xmlns:a16="http://schemas.microsoft.com/office/drawing/2014/main" id="{A72BCAF9-FD61-4819-B409-BF7EA44DBD71}"/>
              </a:ext>
            </a:extLst>
          </p:cNvPr>
          <p:cNvGraphicFramePr>
            <a:graphicFrameLocks noGrp="1"/>
          </p:cNvGraphicFramePr>
          <p:nvPr>
            <p:ph sz="quarter" idx="10"/>
          </p:nvPr>
        </p:nvGraphicFramePr>
        <p:xfrm>
          <a:off x="584200" y="1435100"/>
          <a:ext cx="11018837" cy="4899441"/>
        </p:xfrm>
        <a:graphic>
          <a:graphicData uri="http://schemas.openxmlformats.org/drawingml/2006/table">
            <a:tbl>
              <a:tblPr firstRow="1">
                <a:tableStyleId>{5C22544A-7EE6-4342-B048-85BDC9FD1C3A}</a:tableStyleId>
              </a:tblPr>
              <a:tblGrid>
                <a:gridCol w="1747520">
                  <a:extLst>
                    <a:ext uri="{9D8B030D-6E8A-4147-A177-3AD203B41FA5}">
                      <a16:colId xmlns:a16="http://schemas.microsoft.com/office/drawing/2014/main" val="2662408917"/>
                    </a:ext>
                  </a:extLst>
                </a:gridCol>
                <a:gridCol w="1800875">
                  <a:extLst>
                    <a:ext uri="{9D8B030D-6E8A-4147-A177-3AD203B41FA5}">
                      <a16:colId xmlns:a16="http://schemas.microsoft.com/office/drawing/2014/main" val="116936650"/>
                    </a:ext>
                  </a:extLst>
                </a:gridCol>
                <a:gridCol w="7470442">
                  <a:extLst>
                    <a:ext uri="{9D8B030D-6E8A-4147-A177-3AD203B41FA5}">
                      <a16:colId xmlns:a16="http://schemas.microsoft.com/office/drawing/2014/main" val="172129534"/>
                    </a:ext>
                  </a:extLst>
                </a:gridCol>
              </a:tblGrid>
              <a:tr h="186627">
                <a:tc>
                  <a:txBody>
                    <a:bodyPr/>
                    <a:lstStyle/>
                    <a:p>
                      <a:pPr algn="l" fontAlgn="b"/>
                      <a:r>
                        <a:rPr lang="en-US" sz="1600">
                          <a:effectLst/>
                        </a:rPr>
                        <a:t>Permission</a:t>
                      </a:r>
                    </a:p>
                  </a:txBody>
                  <a:tcPr marL="29601" marR="29601" marT="22201" marB="22201" anchor="b"/>
                </a:tc>
                <a:tc>
                  <a:txBody>
                    <a:bodyPr/>
                    <a:lstStyle/>
                    <a:p>
                      <a:pPr algn="l" fontAlgn="b"/>
                      <a:r>
                        <a:rPr lang="en-US" sz="1600">
                          <a:effectLst/>
                        </a:rPr>
                        <a:t>Display String</a:t>
                      </a:r>
                    </a:p>
                  </a:txBody>
                  <a:tcPr marL="29601" marR="29601" marT="22201" marB="22201" anchor="b"/>
                </a:tc>
                <a:tc>
                  <a:txBody>
                    <a:bodyPr/>
                    <a:lstStyle/>
                    <a:p>
                      <a:pPr algn="l" fontAlgn="b"/>
                      <a:r>
                        <a:rPr lang="en-US" sz="1600">
                          <a:effectLst/>
                        </a:rPr>
                        <a:t>Description</a:t>
                      </a:r>
                    </a:p>
                  </a:txBody>
                  <a:tcPr marL="29601" marR="29601" marT="22201" marB="22201" anchor="b"/>
                </a:tc>
                <a:extLst>
                  <a:ext uri="{0D108BD9-81ED-4DB2-BD59-A6C34878D82A}">
                    <a16:rowId xmlns:a16="http://schemas.microsoft.com/office/drawing/2014/main" val="73496401"/>
                  </a:ext>
                </a:extLst>
              </a:tr>
              <a:tr h="713573">
                <a:tc>
                  <a:txBody>
                    <a:bodyPr/>
                    <a:lstStyle/>
                    <a:p>
                      <a:pPr fontAlgn="t"/>
                      <a:r>
                        <a:rPr lang="en-US" sz="1600">
                          <a:effectLst/>
                        </a:rPr>
                        <a:t>User.Read</a:t>
                      </a:r>
                    </a:p>
                  </a:txBody>
                  <a:tcPr marL="29601" marR="29601" marT="22201" marB="22201"/>
                </a:tc>
                <a:tc>
                  <a:txBody>
                    <a:bodyPr/>
                    <a:lstStyle/>
                    <a:p>
                      <a:pPr fontAlgn="t"/>
                      <a:r>
                        <a:rPr lang="en-US" sz="1600">
                          <a:effectLst/>
                        </a:rPr>
                        <a:t>Sign-in and read user profile</a:t>
                      </a:r>
                    </a:p>
                  </a:txBody>
                  <a:tcPr marL="29601" marR="29601" marT="22201" marB="22201"/>
                </a:tc>
                <a:tc>
                  <a:txBody>
                    <a:bodyPr/>
                    <a:lstStyle/>
                    <a:p>
                      <a:pPr fontAlgn="t"/>
                      <a:r>
                        <a:rPr lang="en-US" sz="1600">
                          <a:effectLst/>
                        </a:rPr>
                        <a:t>Allows users to sign-in to the app and allows the app to read the profile of signed-in users. It also allows the app to read basic company information of signed-in users.</a:t>
                      </a:r>
                    </a:p>
                  </a:txBody>
                  <a:tcPr marL="29601" marR="29601" marT="22201" marB="22201"/>
                </a:tc>
                <a:extLst>
                  <a:ext uri="{0D108BD9-81ED-4DB2-BD59-A6C34878D82A}">
                    <a16:rowId xmlns:a16="http://schemas.microsoft.com/office/drawing/2014/main" val="2062897762"/>
                  </a:ext>
                </a:extLst>
              </a:tr>
              <a:tr h="581836">
                <a:tc>
                  <a:txBody>
                    <a:bodyPr/>
                    <a:lstStyle/>
                    <a:p>
                      <a:pPr fontAlgn="t"/>
                      <a:r>
                        <a:rPr lang="en-US" sz="1600">
                          <a:effectLst/>
                        </a:rPr>
                        <a:t>User.ReadWrite</a:t>
                      </a:r>
                    </a:p>
                  </a:txBody>
                  <a:tcPr marL="29601" marR="29601" marT="22201" marB="22201"/>
                </a:tc>
                <a:tc>
                  <a:txBody>
                    <a:bodyPr/>
                    <a:lstStyle/>
                    <a:p>
                      <a:pPr fontAlgn="t"/>
                      <a:r>
                        <a:rPr lang="en-US" sz="1600">
                          <a:effectLst/>
                        </a:rPr>
                        <a:t>Read and write access to user profile</a:t>
                      </a:r>
                    </a:p>
                  </a:txBody>
                  <a:tcPr marL="29601" marR="29601" marT="22201" marB="22201"/>
                </a:tc>
                <a:tc>
                  <a:txBody>
                    <a:bodyPr/>
                    <a:lstStyle/>
                    <a:p>
                      <a:pPr fontAlgn="t"/>
                      <a:r>
                        <a:rPr lang="en-US" sz="1600">
                          <a:effectLst/>
                        </a:rPr>
                        <a:t>Allows the app to read the signed-in user's full profile. It also allows the app to update the signed-in user's profile information on their behalf.</a:t>
                      </a:r>
                    </a:p>
                  </a:txBody>
                  <a:tcPr marL="29601" marR="29601" marT="22201" marB="22201"/>
                </a:tc>
                <a:extLst>
                  <a:ext uri="{0D108BD9-81ED-4DB2-BD59-A6C34878D82A}">
                    <a16:rowId xmlns:a16="http://schemas.microsoft.com/office/drawing/2014/main" val="1057131417"/>
                  </a:ext>
                </a:extLst>
              </a:tr>
              <a:tr h="1108782">
                <a:tc>
                  <a:txBody>
                    <a:bodyPr/>
                    <a:lstStyle/>
                    <a:p>
                      <a:pPr fontAlgn="t"/>
                      <a:r>
                        <a:rPr lang="en-US" sz="1600">
                          <a:effectLst/>
                        </a:rPr>
                        <a:t>User.ReadBasic.All</a:t>
                      </a:r>
                    </a:p>
                  </a:txBody>
                  <a:tcPr marL="29601" marR="29601" marT="22201" marB="22201"/>
                </a:tc>
                <a:tc>
                  <a:txBody>
                    <a:bodyPr/>
                    <a:lstStyle/>
                    <a:p>
                      <a:pPr fontAlgn="t"/>
                      <a:r>
                        <a:rPr lang="en-US" sz="1600">
                          <a:effectLst/>
                        </a:rPr>
                        <a:t>Read all users' basic profiles</a:t>
                      </a:r>
                    </a:p>
                  </a:txBody>
                  <a:tcPr marL="29601" marR="29601" marT="22201" marB="22201"/>
                </a:tc>
                <a:tc>
                  <a:txBody>
                    <a:bodyPr/>
                    <a:lstStyle/>
                    <a:p>
                      <a:pPr fontAlgn="t"/>
                      <a:r>
                        <a:rPr lang="en-US" sz="1600">
                          <a:effectLst/>
                        </a:rPr>
                        <a:t>Allows the app to read a basic set of profile properties of other users in your organization on behalf of the signed-in user. This includes display name, first and last name, email address, open extensions and photo. Also allows the app to read the full profile of the signed-in user.</a:t>
                      </a:r>
                    </a:p>
                  </a:txBody>
                  <a:tcPr marL="29601" marR="29601" marT="22201" marB="22201"/>
                </a:tc>
                <a:extLst>
                  <a:ext uri="{0D108BD9-81ED-4DB2-BD59-A6C34878D82A}">
                    <a16:rowId xmlns:a16="http://schemas.microsoft.com/office/drawing/2014/main" val="2836539872"/>
                  </a:ext>
                </a:extLst>
              </a:tr>
              <a:tr h="647706">
                <a:tc>
                  <a:txBody>
                    <a:bodyPr/>
                    <a:lstStyle/>
                    <a:p>
                      <a:pPr fontAlgn="t"/>
                      <a:r>
                        <a:rPr lang="en-US" sz="1600">
                          <a:solidFill>
                            <a:srgbClr val="FF0000"/>
                          </a:solidFill>
                          <a:effectLst/>
                        </a:rPr>
                        <a:t>User.Read.All</a:t>
                      </a:r>
                    </a:p>
                  </a:txBody>
                  <a:tcPr marL="29601" marR="29601" marT="22201" marB="22201"/>
                </a:tc>
                <a:tc>
                  <a:txBody>
                    <a:bodyPr/>
                    <a:lstStyle/>
                    <a:p>
                      <a:pPr fontAlgn="t"/>
                      <a:r>
                        <a:rPr lang="en-US" sz="1600">
                          <a:solidFill>
                            <a:srgbClr val="FF0000"/>
                          </a:solidFill>
                          <a:effectLst/>
                        </a:rPr>
                        <a:t>Read all users' full profiles</a:t>
                      </a:r>
                    </a:p>
                    <a:p>
                      <a:pPr fontAlgn="t"/>
                      <a:endParaRPr lang="en-US" sz="1600">
                        <a:solidFill>
                          <a:srgbClr val="FF0000"/>
                        </a:solidFill>
                        <a:effectLst/>
                      </a:endParaRPr>
                    </a:p>
                  </a:txBody>
                  <a:tcPr marL="29601" marR="29601" marT="22201" marB="22201"/>
                </a:tc>
                <a:tc>
                  <a:txBody>
                    <a:bodyPr/>
                    <a:lstStyle/>
                    <a:p>
                      <a:pPr fontAlgn="t"/>
                      <a:r>
                        <a:rPr lang="en-US" sz="1600">
                          <a:solidFill>
                            <a:srgbClr val="FF0000"/>
                          </a:solidFill>
                          <a:effectLst/>
                        </a:rPr>
                        <a:t>Allows the app to read the full set of profile properties, reports, and managers of other users in your organization, on behalf of the signed-in user.</a:t>
                      </a:r>
                    </a:p>
                  </a:txBody>
                  <a:tcPr marL="29601" marR="29601" marT="22201" marB="22201"/>
                </a:tc>
                <a:extLst>
                  <a:ext uri="{0D108BD9-81ED-4DB2-BD59-A6C34878D82A}">
                    <a16:rowId xmlns:a16="http://schemas.microsoft.com/office/drawing/2014/main" val="3521879296"/>
                  </a:ext>
                </a:extLst>
              </a:tr>
              <a:tr h="1174651">
                <a:tc>
                  <a:txBody>
                    <a:bodyPr/>
                    <a:lstStyle/>
                    <a:p>
                      <a:pPr fontAlgn="t"/>
                      <a:r>
                        <a:rPr lang="en-US" sz="1600" err="1">
                          <a:solidFill>
                            <a:srgbClr val="FF0000"/>
                          </a:solidFill>
                          <a:effectLst/>
                        </a:rPr>
                        <a:t>User.ReadWrite.All</a:t>
                      </a:r>
                      <a:endParaRPr lang="en-US" sz="1600">
                        <a:solidFill>
                          <a:srgbClr val="FF0000"/>
                        </a:solidFill>
                        <a:effectLst/>
                      </a:endParaRPr>
                    </a:p>
                  </a:txBody>
                  <a:tcPr marL="29601" marR="29601" marT="22201" marB="22201"/>
                </a:tc>
                <a:tc>
                  <a:txBody>
                    <a:bodyPr/>
                    <a:lstStyle/>
                    <a:p>
                      <a:pPr fontAlgn="t"/>
                      <a:r>
                        <a:rPr lang="en-US" sz="1600">
                          <a:solidFill>
                            <a:srgbClr val="FF0000"/>
                          </a:solidFill>
                          <a:effectLst/>
                        </a:rPr>
                        <a:t>Read and write all users' full profiles</a:t>
                      </a:r>
                    </a:p>
                  </a:txBody>
                  <a:tcPr marL="29601" marR="29601" marT="22201" marB="22201"/>
                </a:tc>
                <a:tc>
                  <a:txBody>
                    <a:bodyPr/>
                    <a:lstStyle/>
                    <a:p>
                      <a:pPr fontAlgn="t"/>
                      <a:r>
                        <a:rPr lang="en-US" sz="1600" dirty="0">
                          <a:solidFill>
                            <a:srgbClr val="FF0000"/>
                          </a:solidFill>
                          <a:effectLst/>
                        </a:rPr>
                        <a:t>Allows the app to read and write the full set of profile properties, reports, and managers of other users in your organization, on behalf of the signed-in user. Also allows the app to create and delete users as well as reset user passwords on behalf of the signed-in user.</a:t>
                      </a:r>
                    </a:p>
                  </a:txBody>
                  <a:tcPr marL="29601" marR="29601" marT="22201" marB="22201"/>
                </a:tc>
                <a:extLst>
                  <a:ext uri="{0D108BD9-81ED-4DB2-BD59-A6C34878D82A}">
                    <a16:rowId xmlns:a16="http://schemas.microsoft.com/office/drawing/2014/main" val="209374006"/>
                  </a:ext>
                </a:extLst>
              </a:tr>
            </a:tbl>
          </a:graphicData>
        </a:graphic>
      </p:graphicFrame>
    </p:spTree>
    <p:extLst>
      <p:ext uri="{BB962C8B-B14F-4D97-AF65-F5344CB8AC3E}">
        <p14:creationId xmlns:p14="http://schemas.microsoft.com/office/powerpoint/2010/main" val="253155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p:txBody>
          <a:bodyPr/>
          <a:lstStyle/>
          <a:p>
            <a:r>
              <a:rPr lang="en-US"/>
              <a:t>Admin Consent Required?</a:t>
            </a:r>
          </a:p>
        </p:txBody>
      </p:sp>
      <p:graphicFrame>
        <p:nvGraphicFramePr>
          <p:cNvPr id="4" name="Content Placeholder 3">
            <a:extLst>
              <a:ext uri="{FF2B5EF4-FFF2-40B4-BE49-F238E27FC236}">
                <a16:creationId xmlns:a16="http://schemas.microsoft.com/office/drawing/2014/main" id="{8804BA40-2B02-447D-BD90-6ECCEA63AA52}"/>
              </a:ext>
            </a:extLst>
          </p:cNvPr>
          <p:cNvGraphicFramePr>
            <a:graphicFrameLocks noGrp="1"/>
          </p:cNvGraphicFramePr>
          <p:nvPr>
            <p:ph sz="quarter" idx="10"/>
          </p:nvPr>
        </p:nvGraphicFramePr>
        <p:xfrm>
          <a:off x="584200" y="1435100"/>
          <a:ext cx="11018836" cy="4899441"/>
        </p:xfrm>
        <a:graphic>
          <a:graphicData uri="http://schemas.openxmlformats.org/drawingml/2006/table">
            <a:tbl>
              <a:tblPr firstRow="1">
                <a:tableStyleId>{5C22544A-7EE6-4342-B048-85BDC9FD1C3A}</a:tableStyleId>
              </a:tblPr>
              <a:tblGrid>
                <a:gridCol w="1747520">
                  <a:extLst>
                    <a:ext uri="{9D8B030D-6E8A-4147-A177-3AD203B41FA5}">
                      <a16:colId xmlns:a16="http://schemas.microsoft.com/office/drawing/2014/main" val="2662408917"/>
                    </a:ext>
                  </a:extLst>
                </a:gridCol>
                <a:gridCol w="1794510">
                  <a:extLst>
                    <a:ext uri="{9D8B030D-6E8A-4147-A177-3AD203B41FA5}">
                      <a16:colId xmlns:a16="http://schemas.microsoft.com/office/drawing/2014/main" val="116936650"/>
                    </a:ext>
                  </a:extLst>
                </a:gridCol>
                <a:gridCol w="6403586">
                  <a:extLst>
                    <a:ext uri="{9D8B030D-6E8A-4147-A177-3AD203B41FA5}">
                      <a16:colId xmlns:a16="http://schemas.microsoft.com/office/drawing/2014/main" val="172129534"/>
                    </a:ext>
                  </a:extLst>
                </a:gridCol>
                <a:gridCol w="1073220">
                  <a:extLst>
                    <a:ext uri="{9D8B030D-6E8A-4147-A177-3AD203B41FA5}">
                      <a16:colId xmlns:a16="http://schemas.microsoft.com/office/drawing/2014/main" val="3897076835"/>
                    </a:ext>
                  </a:extLst>
                </a:gridCol>
              </a:tblGrid>
              <a:tr h="186627">
                <a:tc>
                  <a:txBody>
                    <a:bodyPr/>
                    <a:lstStyle/>
                    <a:p>
                      <a:pPr algn="l" fontAlgn="b"/>
                      <a:r>
                        <a:rPr lang="en-US" sz="1600">
                          <a:effectLst/>
                        </a:rPr>
                        <a:t>Permission</a:t>
                      </a:r>
                    </a:p>
                  </a:txBody>
                  <a:tcPr marL="29601" marR="29601" marT="22201" marB="22201" anchor="b"/>
                </a:tc>
                <a:tc>
                  <a:txBody>
                    <a:bodyPr/>
                    <a:lstStyle/>
                    <a:p>
                      <a:pPr algn="l" fontAlgn="b"/>
                      <a:r>
                        <a:rPr lang="en-US" sz="1600">
                          <a:effectLst/>
                        </a:rPr>
                        <a:t>Display String</a:t>
                      </a:r>
                    </a:p>
                  </a:txBody>
                  <a:tcPr marL="29601" marR="29601" marT="22201" marB="22201" anchor="b"/>
                </a:tc>
                <a:tc>
                  <a:txBody>
                    <a:bodyPr/>
                    <a:lstStyle/>
                    <a:p>
                      <a:pPr algn="l" fontAlgn="b"/>
                      <a:r>
                        <a:rPr lang="en-US" sz="1600">
                          <a:effectLst/>
                        </a:rPr>
                        <a:t>Description</a:t>
                      </a:r>
                    </a:p>
                  </a:txBody>
                  <a:tcPr marL="29601" marR="29601" marT="22201" marB="22201" anchor="b"/>
                </a:tc>
                <a:tc>
                  <a:txBody>
                    <a:bodyPr/>
                    <a:lstStyle/>
                    <a:p>
                      <a:pPr algn="ctr" fontAlgn="b"/>
                      <a:r>
                        <a:rPr lang="en-US" sz="1600" b="1" kern="1200">
                          <a:solidFill>
                            <a:schemeClr val="lt1"/>
                          </a:solidFill>
                          <a:effectLst/>
                          <a:latin typeface="+mn-lt"/>
                          <a:ea typeface="+mn-ea"/>
                          <a:cs typeface="+mn-cs"/>
                        </a:rPr>
                        <a:t>Admin?</a:t>
                      </a:r>
                    </a:p>
                  </a:txBody>
                  <a:tcPr marL="29601" marR="29601" marT="22201" marB="22201" anchor="ctr"/>
                </a:tc>
                <a:extLst>
                  <a:ext uri="{0D108BD9-81ED-4DB2-BD59-A6C34878D82A}">
                    <a16:rowId xmlns:a16="http://schemas.microsoft.com/office/drawing/2014/main" val="73496401"/>
                  </a:ext>
                </a:extLst>
              </a:tr>
              <a:tr h="713573">
                <a:tc>
                  <a:txBody>
                    <a:bodyPr/>
                    <a:lstStyle/>
                    <a:p>
                      <a:pPr fontAlgn="t"/>
                      <a:r>
                        <a:rPr lang="en-US" sz="1600">
                          <a:effectLst/>
                        </a:rPr>
                        <a:t>User.Read</a:t>
                      </a:r>
                    </a:p>
                  </a:txBody>
                  <a:tcPr marL="29601" marR="29601" marT="22201" marB="22201"/>
                </a:tc>
                <a:tc>
                  <a:txBody>
                    <a:bodyPr/>
                    <a:lstStyle/>
                    <a:p>
                      <a:pPr fontAlgn="t"/>
                      <a:r>
                        <a:rPr lang="en-US" sz="1600">
                          <a:effectLst/>
                        </a:rPr>
                        <a:t>Sign-in and read user profile</a:t>
                      </a:r>
                    </a:p>
                  </a:txBody>
                  <a:tcPr marL="29601" marR="29601" marT="22201" marB="22201"/>
                </a:tc>
                <a:tc>
                  <a:txBody>
                    <a:bodyPr/>
                    <a:lstStyle/>
                    <a:p>
                      <a:pPr fontAlgn="t"/>
                      <a:r>
                        <a:rPr lang="en-US" sz="1600">
                          <a:effectLst/>
                        </a:rPr>
                        <a:t>Allows users to sign-in to the app and allows the app to read the profile of signed-in users. It also allows the app to read basic company information of signed-in users.</a:t>
                      </a:r>
                    </a:p>
                  </a:txBody>
                  <a:tcPr marL="29601" marR="29601" marT="22201" marB="22201"/>
                </a:tc>
                <a:tc>
                  <a:txBody>
                    <a:bodyPr/>
                    <a:lstStyle/>
                    <a:p>
                      <a:pPr algn="ctr" fontAlgn="t"/>
                      <a:r>
                        <a:rPr lang="en-US" sz="1600" b="1">
                          <a:solidFill>
                            <a:srgbClr val="FF0000"/>
                          </a:solidFill>
                          <a:effectLst/>
                        </a:rPr>
                        <a:t>No</a:t>
                      </a:r>
                    </a:p>
                  </a:txBody>
                  <a:tcPr marL="29601" marR="29601" marT="22201" marB="22201" anchor="ctr"/>
                </a:tc>
                <a:extLst>
                  <a:ext uri="{0D108BD9-81ED-4DB2-BD59-A6C34878D82A}">
                    <a16:rowId xmlns:a16="http://schemas.microsoft.com/office/drawing/2014/main" val="2062897762"/>
                  </a:ext>
                </a:extLst>
              </a:tr>
              <a:tr h="581836">
                <a:tc>
                  <a:txBody>
                    <a:bodyPr/>
                    <a:lstStyle/>
                    <a:p>
                      <a:pPr fontAlgn="t"/>
                      <a:r>
                        <a:rPr lang="en-US" sz="1600">
                          <a:effectLst/>
                        </a:rPr>
                        <a:t>User.ReadWrite</a:t>
                      </a:r>
                    </a:p>
                  </a:txBody>
                  <a:tcPr marL="29601" marR="29601" marT="22201" marB="22201"/>
                </a:tc>
                <a:tc>
                  <a:txBody>
                    <a:bodyPr/>
                    <a:lstStyle/>
                    <a:p>
                      <a:pPr fontAlgn="t"/>
                      <a:r>
                        <a:rPr lang="en-US" sz="1600">
                          <a:effectLst/>
                        </a:rPr>
                        <a:t>Read and write access to user profile</a:t>
                      </a:r>
                    </a:p>
                  </a:txBody>
                  <a:tcPr marL="29601" marR="29601" marT="22201" marB="22201"/>
                </a:tc>
                <a:tc>
                  <a:txBody>
                    <a:bodyPr/>
                    <a:lstStyle/>
                    <a:p>
                      <a:pPr fontAlgn="t"/>
                      <a:r>
                        <a:rPr lang="en-US" sz="1600">
                          <a:effectLst/>
                        </a:rPr>
                        <a:t>Allows the app to read the signed-in user's full profile. It also allows the app to update the signed-in user's profile information on their behalf.</a:t>
                      </a:r>
                    </a:p>
                  </a:txBody>
                  <a:tcPr marL="29601" marR="29601" marT="22201" marB="22201"/>
                </a:tc>
                <a:tc>
                  <a:txBody>
                    <a:bodyPr/>
                    <a:lstStyle/>
                    <a:p>
                      <a:pPr algn="ctr" fontAlgn="t"/>
                      <a:r>
                        <a:rPr lang="en-US" sz="1600" b="1">
                          <a:solidFill>
                            <a:srgbClr val="FF0000"/>
                          </a:solidFill>
                          <a:effectLst/>
                        </a:rPr>
                        <a:t>No</a:t>
                      </a:r>
                    </a:p>
                  </a:txBody>
                  <a:tcPr marL="29601" marR="29601" marT="22201" marB="22201" anchor="ctr"/>
                </a:tc>
                <a:extLst>
                  <a:ext uri="{0D108BD9-81ED-4DB2-BD59-A6C34878D82A}">
                    <a16:rowId xmlns:a16="http://schemas.microsoft.com/office/drawing/2014/main" val="1057131417"/>
                  </a:ext>
                </a:extLst>
              </a:tr>
              <a:tr h="1108782">
                <a:tc>
                  <a:txBody>
                    <a:bodyPr/>
                    <a:lstStyle/>
                    <a:p>
                      <a:pPr fontAlgn="t"/>
                      <a:r>
                        <a:rPr lang="en-US" sz="1600">
                          <a:effectLst/>
                        </a:rPr>
                        <a:t>User.ReadBasic.All</a:t>
                      </a:r>
                    </a:p>
                  </a:txBody>
                  <a:tcPr marL="29601" marR="29601" marT="22201" marB="22201"/>
                </a:tc>
                <a:tc>
                  <a:txBody>
                    <a:bodyPr/>
                    <a:lstStyle/>
                    <a:p>
                      <a:pPr fontAlgn="t"/>
                      <a:r>
                        <a:rPr lang="en-US" sz="1600">
                          <a:effectLst/>
                        </a:rPr>
                        <a:t>Read all users' basic profiles</a:t>
                      </a:r>
                    </a:p>
                  </a:txBody>
                  <a:tcPr marL="29601" marR="29601" marT="22201" marB="22201"/>
                </a:tc>
                <a:tc>
                  <a:txBody>
                    <a:bodyPr/>
                    <a:lstStyle/>
                    <a:p>
                      <a:pPr fontAlgn="t"/>
                      <a:r>
                        <a:rPr lang="en-US" sz="1600">
                          <a:effectLst/>
                        </a:rPr>
                        <a:t>Allows the app to read a basic set of profile properties of other users in your organization on behalf of the signed-in user. This includes display name, first and last name, email address, open extensions and photo. Also allows the app to read the full profile of the signed-in user.</a:t>
                      </a:r>
                    </a:p>
                  </a:txBody>
                  <a:tcPr marL="29601" marR="29601" marT="22201" marB="22201"/>
                </a:tc>
                <a:tc>
                  <a:txBody>
                    <a:bodyPr/>
                    <a:lstStyle/>
                    <a:p>
                      <a:pPr algn="ctr" fontAlgn="t"/>
                      <a:r>
                        <a:rPr lang="en-US" sz="1600" b="1">
                          <a:solidFill>
                            <a:srgbClr val="FF0000"/>
                          </a:solidFill>
                          <a:effectLst/>
                        </a:rPr>
                        <a:t>No</a:t>
                      </a:r>
                    </a:p>
                  </a:txBody>
                  <a:tcPr marL="29601" marR="29601" marT="22201" marB="22201" anchor="ctr"/>
                </a:tc>
                <a:extLst>
                  <a:ext uri="{0D108BD9-81ED-4DB2-BD59-A6C34878D82A}">
                    <a16:rowId xmlns:a16="http://schemas.microsoft.com/office/drawing/2014/main" val="2836539872"/>
                  </a:ext>
                </a:extLst>
              </a:tr>
              <a:tr h="647706">
                <a:tc>
                  <a:txBody>
                    <a:bodyPr/>
                    <a:lstStyle/>
                    <a:p>
                      <a:pPr fontAlgn="t"/>
                      <a:r>
                        <a:rPr lang="en-US" sz="1600">
                          <a:effectLst/>
                        </a:rPr>
                        <a:t>User.Read.All</a:t>
                      </a:r>
                    </a:p>
                  </a:txBody>
                  <a:tcPr marL="29601" marR="29601" marT="22201" marB="22201"/>
                </a:tc>
                <a:tc>
                  <a:txBody>
                    <a:bodyPr/>
                    <a:lstStyle/>
                    <a:p>
                      <a:pPr fontAlgn="t"/>
                      <a:r>
                        <a:rPr lang="en-US" sz="1600">
                          <a:effectLst/>
                        </a:rPr>
                        <a:t>Read all users' full profiles</a:t>
                      </a:r>
                    </a:p>
                  </a:txBody>
                  <a:tcPr marL="29601" marR="29601" marT="22201" marB="22201"/>
                </a:tc>
                <a:tc>
                  <a:txBody>
                    <a:bodyPr/>
                    <a:lstStyle/>
                    <a:p>
                      <a:pPr fontAlgn="t"/>
                      <a:r>
                        <a:rPr lang="en-US" sz="1600">
                          <a:effectLst/>
                        </a:rPr>
                        <a:t>Allows the app to read the full set of profile properties, reports, and managers of other users in your organization, on behalf of the signed-in user.</a:t>
                      </a:r>
                    </a:p>
                  </a:txBody>
                  <a:tcPr marL="29601" marR="29601" marT="22201" marB="22201"/>
                </a:tc>
                <a:tc>
                  <a:txBody>
                    <a:bodyPr/>
                    <a:lstStyle/>
                    <a:p>
                      <a:pPr algn="ctr" fontAlgn="t"/>
                      <a:r>
                        <a:rPr lang="en-US" sz="1600" b="1">
                          <a:solidFill>
                            <a:srgbClr val="FF0000"/>
                          </a:solidFill>
                          <a:effectLst/>
                        </a:rPr>
                        <a:t>Yes</a:t>
                      </a:r>
                    </a:p>
                  </a:txBody>
                  <a:tcPr marL="29601" marR="29601" marT="22201" marB="22201" anchor="ctr"/>
                </a:tc>
                <a:extLst>
                  <a:ext uri="{0D108BD9-81ED-4DB2-BD59-A6C34878D82A}">
                    <a16:rowId xmlns:a16="http://schemas.microsoft.com/office/drawing/2014/main" val="3521879296"/>
                  </a:ext>
                </a:extLst>
              </a:tr>
              <a:tr h="1174651">
                <a:tc>
                  <a:txBody>
                    <a:bodyPr/>
                    <a:lstStyle/>
                    <a:p>
                      <a:pPr fontAlgn="t"/>
                      <a:r>
                        <a:rPr lang="en-US" sz="1600">
                          <a:effectLst/>
                        </a:rPr>
                        <a:t>User.ReadWrite.All</a:t>
                      </a:r>
                    </a:p>
                  </a:txBody>
                  <a:tcPr marL="29601" marR="29601" marT="22201" marB="22201"/>
                </a:tc>
                <a:tc>
                  <a:txBody>
                    <a:bodyPr/>
                    <a:lstStyle/>
                    <a:p>
                      <a:pPr fontAlgn="t"/>
                      <a:r>
                        <a:rPr lang="en-US" sz="1600">
                          <a:effectLst/>
                        </a:rPr>
                        <a:t>Read and write all users' full profiles</a:t>
                      </a:r>
                    </a:p>
                  </a:txBody>
                  <a:tcPr marL="29601" marR="29601" marT="22201" marB="22201"/>
                </a:tc>
                <a:tc>
                  <a:txBody>
                    <a:bodyPr/>
                    <a:lstStyle/>
                    <a:p>
                      <a:pPr fontAlgn="t"/>
                      <a:r>
                        <a:rPr lang="en-US" sz="1600">
                          <a:effectLst/>
                        </a:rPr>
                        <a:t>Allows the app to read and write the full set of profile properties, reports, and managers of other users in your organization, on behalf of the signed-in user. Also allows the app to create and delete users as well as reset user passwords on behalf of the signed-in user.</a:t>
                      </a:r>
                    </a:p>
                  </a:txBody>
                  <a:tcPr marL="29601" marR="29601" marT="22201" marB="22201"/>
                </a:tc>
                <a:tc>
                  <a:txBody>
                    <a:bodyPr/>
                    <a:lstStyle/>
                    <a:p>
                      <a:pPr algn="ctr" fontAlgn="t"/>
                      <a:r>
                        <a:rPr lang="en-US" sz="1600" b="1" dirty="0">
                          <a:solidFill>
                            <a:srgbClr val="FF0000"/>
                          </a:solidFill>
                          <a:effectLst/>
                        </a:rPr>
                        <a:t>Yes</a:t>
                      </a:r>
                    </a:p>
                  </a:txBody>
                  <a:tcPr marL="29601" marR="29601" marT="22201" marB="22201" anchor="ctr"/>
                </a:tc>
                <a:extLst>
                  <a:ext uri="{0D108BD9-81ED-4DB2-BD59-A6C34878D82A}">
                    <a16:rowId xmlns:a16="http://schemas.microsoft.com/office/drawing/2014/main" val="209374006"/>
                  </a:ext>
                </a:extLst>
              </a:tr>
            </a:tbl>
          </a:graphicData>
        </a:graphic>
      </p:graphicFrame>
    </p:spTree>
    <p:extLst>
      <p:ext uri="{BB962C8B-B14F-4D97-AF65-F5344CB8AC3E}">
        <p14:creationId xmlns:p14="http://schemas.microsoft.com/office/powerpoint/2010/main" val="39625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BD5F11A-B4C9-45B5-B1A9-B6476FA1280B}"/>
              </a:ext>
            </a:extLst>
          </p:cNvPr>
          <p:cNvSpPr txBox="1"/>
          <p:nvPr/>
        </p:nvSpPr>
        <p:spPr>
          <a:xfrm>
            <a:off x="6419850" y="1038225"/>
            <a:ext cx="5000625" cy="1384995"/>
          </a:xfrm>
          <a:prstGeom prst="rect">
            <a:avLst/>
          </a:prstGeom>
          <a:noFill/>
        </p:spPr>
        <p:txBody>
          <a:bodyPr wrap="square" rtlCol="0">
            <a:spAutoFit/>
          </a:bodyPr>
          <a:lstStyle/>
          <a:p>
            <a:r>
              <a:rPr lang="en-US" sz="2800"/>
              <a:t>Users can not grant consent for a permission that requires Admin consent</a:t>
            </a:r>
          </a:p>
        </p:txBody>
      </p:sp>
      <p:pic>
        <p:nvPicPr>
          <p:cNvPr id="2" name="Picture 1">
            <a:extLst>
              <a:ext uri="{FF2B5EF4-FFF2-40B4-BE49-F238E27FC236}">
                <a16:creationId xmlns:a16="http://schemas.microsoft.com/office/drawing/2014/main" id="{16AA5E7C-9C8C-440B-9A9C-B7224366AD2D}"/>
              </a:ext>
            </a:extLst>
          </p:cNvPr>
          <p:cNvPicPr>
            <a:picLocks noChangeAspect="1"/>
          </p:cNvPicPr>
          <p:nvPr/>
        </p:nvPicPr>
        <p:blipFill>
          <a:blip r:embed="rId2"/>
          <a:stretch>
            <a:fillRect/>
          </a:stretch>
        </p:blipFill>
        <p:spPr>
          <a:xfrm>
            <a:off x="771525" y="1190625"/>
            <a:ext cx="4248150" cy="4057650"/>
          </a:xfrm>
          <a:prstGeom prst="rect">
            <a:avLst/>
          </a:prstGeom>
        </p:spPr>
      </p:pic>
    </p:spTree>
    <p:extLst>
      <p:ext uri="{BB962C8B-B14F-4D97-AF65-F5344CB8AC3E}">
        <p14:creationId xmlns:p14="http://schemas.microsoft.com/office/powerpoint/2010/main" val="145155479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77838E-386E-4285-844A-1023654CBE75}"/>
              </a:ext>
            </a:extLst>
          </p:cNvPr>
          <p:cNvPicPr>
            <a:picLocks noChangeAspect="1"/>
          </p:cNvPicPr>
          <p:nvPr/>
        </p:nvPicPr>
        <p:blipFill>
          <a:blip r:embed="rId2"/>
          <a:stretch>
            <a:fillRect/>
          </a:stretch>
        </p:blipFill>
        <p:spPr>
          <a:xfrm>
            <a:off x="721902" y="1378437"/>
            <a:ext cx="3924558" cy="410112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9065D2F0-CF80-46E0-85F4-82CF9866CCB3}"/>
              </a:ext>
            </a:extLst>
          </p:cNvPr>
          <p:cNvPicPr>
            <a:picLocks noChangeAspect="1"/>
          </p:cNvPicPr>
          <p:nvPr/>
        </p:nvPicPr>
        <p:blipFill>
          <a:blip r:embed="rId3"/>
          <a:stretch>
            <a:fillRect/>
          </a:stretch>
        </p:blipFill>
        <p:spPr>
          <a:xfrm>
            <a:off x="5404968" y="611768"/>
            <a:ext cx="6509377" cy="563446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 name="Arrow: Right 1">
            <a:extLst>
              <a:ext uri="{FF2B5EF4-FFF2-40B4-BE49-F238E27FC236}">
                <a16:creationId xmlns:a16="http://schemas.microsoft.com/office/drawing/2014/main" id="{D83F6A4F-F3F5-4183-9553-59089A9AC8FC}"/>
              </a:ext>
            </a:extLst>
          </p:cNvPr>
          <p:cNvSpPr/>
          <p:nvPr/>
        </p:nvSpPr>
        <p:spPr bwMode="auto">
          <a:xfrm rot="2290423">
            <a:off x="4003385" y="5161474"/>
            <a:ext cx="1652431" cy="80967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972E7813-90F9-4208-AA2C-9A114972D74F}"/>
              </a:ext>
            </a:extLst>
          </p:cNvPr>
          <p:cNvSpPr/>
          <p:nvPr/>
        </p:nvSpPr>
        <p:spPr bwMode="auto">
          <a:xfrm>
            <a:off x="7031421" y="5948855"/>
            <a:ext cx="557048" cy="178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ln>
                <a:solidFill>
                  <a:schemeClr val="bg2"/>
                </a:solidFill>
              </a:ln>
              <a:solidFill>
                <a:schemeClr val="bg2"/>
              </a:solidFill>
            </a:endParaRPr>
          </a:p>
        </p:txBody>
      </p:sp>
      <p:sp>
        <p:nvSpPr>
          <p:cNvPr id="5" name="Rectangle 4">
            <a:extLst>
              <a:ext uri="{FF2B5EF4-FFF2-40B4-BE49-F238E27FC236}">
                <a16:creationId xmlns:a16="http://schemas.microsoft.com/office/drawing/2014/main" id="{EEC9300C-5A22-4F25-BFB6-0F21EB7F4CD7}"/>
              </a:ext>
            </a:extLst>
          </p:cNvPr>
          <p:cNvSpPr/>
          <p:nvPr/>
        </p:nvSpPr>
        <p:spPr bwMode="auto">
          <a:xfrm>
            <a:off x="9480331" y="611768"/>
            <a:ext cx="966952" cy="292122"/>
          </a:xfrm>
          <a:prstGeom prst="rect">
            <a:avLst/>
          </a:prstGeom>
          <a:solidFill>
            <a:schemeClr val="bg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12020657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DF3E12-4314-4458-9B97-0DE4CA204B8B}"/>
              </a:ext>
            </a:extLst>
          </p:cNvPr>
          <p:cNvSpPr>
            <a:spLocks noGrp="1"/>
          </p:cNvSpPr>
          <p:nvPr>
            <p:ph type="title"/>
          </p:nvPr>
        </p:nvSpPr>
        <p:spPr/>
        <p:txBody>
          <a:bodyPr/>
          <a:lstStyle/>
          <a:p>
            <a:r>
              <a:rPr lang="en-US" dirty="0"/>
              <a:t>Admin Consent</a:t>
            </a:r>
          </a:p>
        </p:txBody>
      </p:sp>
      <p:sp>
        <p:nvSpPr>
          <p:cNvPr id="6" name="Text Placeholder 5">
            <a:extLst>
              <a:ext uri="{FF2B5EF4-FFF2-40B4-BE49-F238E27FC236}">
                <a16:creationId xmlns:a16="http://schemas.microsoft.com/office/drawing/2014/main" id="{9520C0BD-53C9-4B42-B9FF-596F74DB3326}"/>
              </a:ext>
            </a:extLst>
          </p:cNvPr>
          <p:cNvSpPr>
            <a:spLocks noGrp="1"/>
          </p:cNvSpPr>
          <p:nvPr>
            <p:ph type="body" sz="quarter" idx="10"/>
          </p:nvPr>
        </p:nvSpPr>
        <p:spPr>
          <a:xfrm>
            <a:off x="586740" y="1866421"/>
            <a:ext cx="11018520" cy="3533275"/>
          </a:xfrm>
        </p:spPr>
        <p:txBody>
          <a:bodyPr/>
          <a:lstStyle/>
          <a:p>
            <a:r>
              <a:rPr lang="en-US" sz="2800" dirty="0"/>
              <a:t>Admins can consent for all users in the organization </a:t>
            </a:r>
          </a:p>
          <a:p>
            <a:endParaRPr lang="en-US" sz="2800" dirty="0"/>
          </a:p>
          <a:p>
            <a:r>
              <a:rPr lang="en-US" sz="2800" dirty="0"/>
              <a:t>Applies to both consent User and Admin permissions</a:t>
            </a:r>
          </a:p>
          <a:p>
            <a:endParaRPr lang="en-US" sz="2800" dirty="0"/>
          </a:p>
          <a:p>
            <a:r>
              <a:rPr lang="en-US" sz="2800" dirty="0"/>
              <a:t>When running the app</a:t>
            </a:r>
          </a:p>
          <a:p>
            <a:endParaRPr lang="en-US" sz="2800" dirty="0"/>
          </a:p>
          <a:p>
            <a:r>
              <a:rPr lang="en-US" sz="2800" dirty="0"/>
              <a:t>In the Azure Portal</a:t>
            </a:r>
          </a:p>
        </p:txBody>
      </p:sp>
    </p:spTree>
    <p:extLst>
      <p:ext uri="{BB962C8B-B14F-4D97-AF65-F5344CB8AC3E}">
        <p14:creationId xmlns:p14="http://schemas.microsoft.com/office/powerpoint/2010/main" val="205083668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Resources need protection -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19" name="Arrow: Right 18">
            <a:extLst>
              <a:ext uri="{FF2B5EF4-FFF2-40B4-BE49-F238E27FC236}">
                <a16:creationId xmlns:a16="http://schemas.microsoft.com/office/drawing/2014/main" id="{7DA2B6E2-88A7-467A-858C-2C552529EC0D}"/>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397254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246110-3BF0-4547-874D-BB05A1FB6B91}"/>
              </a:ext>
            </a:extLst>
          </p:cNvPr>
          <p:cNvPicPr>
            <a:picLocks noChangeAspect="1"/>
          </p:cNvPicPr>
          <p:nvPr/>
        </p:nvPicPr>
        <p:blipFill>
          <a:blip r:embed="rId2"/>
          <a:stretch>
            <a:fillRect/>
          </a:stretch>
        </p:blipFill>
        <p:spPr>
          <a:xfrm>
            <a:off x="277791" y="0"/>
            <a:ext cx="11636418" cy="6858000"/>
          </a:xfrm>
          <a:prstGeom prst="rect">
            <a:avLst/>
          </a:prstGeom>
        </p:spPr>
      </p:pic>
      <p:sp>
        <p:nvSpPr>
          <p:cNvPr id="3" name="TextBox 2">
            <a:extLst>
              <a:ext uri="{FF2B5EF4-FFF2-40B4-BE49-F238E27FC236}">
                <a16:creationId xmlns:a16="http://schemas.microsoft.com/office/drawing/2014/main" id="{FA3AEBEE-8641-49CE-AFA6-0FCE5BACD81F}"/>
              </a:ext>
            </a:extLst>
          </p:cNvPr>
          <p:cNvSpPr txBox="1"/>
          <p:nvPr/>
        </p:nvSpPr>
        <p:spPr>
          <a:xfrm>
            <a:off x="1095375" y="1038225"/>
            <a:ext cx="10591800" cy="1384995"/>
          </a:xfrm>
          <a:prstGeom prst="rect">
            <a:avLst/>
          </a:prstGeom>
          <a:solidFill>
            <a:srgbClr val="FFC000"/>
          </a:solidFill>
        </p:spPr>
        <p:txBody>
          <a:bodyPr wrap="square" rtlCol="0">
            <a:spAutoFit/>
          </a:bodyPr>
          <a:lstStyle/>
          <a:p>
            <a:r>
              <a:rPr lang="en-US" sz="2800"/>
              <a:t>Great choice for LOB apps</a:t>
            </a:r>
          </a:p>
          <a:p>
            <a:endParaRPr lang="en-US" sz="2800"/>
          </a:p>
          <a:p>
            <a:r>
              <a:rPr lang="en-US" sz="2800"/>
              <a:t>Developers should declare all permissions ahead of time </a:t>
            </a:r>
          </a:p>
        </p:txBody>
      </p:sp>
      <p:sp>
        <p:nvSpPr>
          <p:cNvPr id="6" name="Rectangle 5">
            <a:extLst>
              <a:ext uri="{FF2B5EF4-FFF2-40B4-BE49-F238E27FC236}">
                <a16:creationId xmlns:a16="http://schemas.microsoft.com/office/drawing/2014/main" id="{C811CC9C-0D5E-4C13-8637-9E963511BB75}"/>
              </a:ext>
            </a:extLst>
          </p:cNvPr>
          <p:cNvSpPr/>
          <p:nvPr/>
        </p:nvSpPr>
        <p:spPr bwMode="auto">
          <a:xfrm>
            <a:off x="1095375" y="2751144"/>
            <a:ext cx="2474543" cy="398370"/>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814021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1AB78-7E80-4CF0-9162-B1E83C2AC78A}"/>
              </a:ext>
            </a:extLst>
          </p:cNvPr>
          <p:cNvPicPr>
            <a:picLocks noChangeAspect="1"/>
          </p:cNvPicPr>
          <p:nvPr/>
        </p:nvPicPr>
        <p:blipFill>
          <a:blip r:embed="rId2"/>
          <a:stretch>
            <a:fillRect/>
          </a:stretch>
        </p:blipFill>
        <p:spPr>
          <a:xfrm>
            <a:off x="352676" y="0"/>
            <a:ext cx="11486648" cy="6948600"/>
          </a:xfrm>
          <a:prstGeom prst="rect">
            <a:avLst/>
          </a:prstGeom>
        </p:spPr>
      </p:pic>
      <p:sp>
        <p:nvSpPr>
          <p:cNvPr id="6" name="Rectangle 5">
            <a:extLst>
              <a:ext uri="{FF2B5EF4-FFF2-40B4-BE49-F238E27FC236}">
                <a16:creationId xmlns:a16="http://schemas.microsoft.com/office/drawing/2014/main" id="{9CC3FCBB-49D5-4C9F-A1AF-69E048D2D5F9}"/>
              </a:ext>
            </a:extLst>
          </p:cNvPr>
          <p:cNvSpPr/>
          <p:nvPr/>
        </p:nvSpPr>
        <p:spPr bwMode="auto">
          <a:xfrm>
            <a:off x="1095375" y="2751144"/>
            <a:ext cx="2474543" cy="398370"/>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 name="Rectangle 6">
            <a:extLst>
              <a:ext uri="{FF2B5EF4-FFF2-40B4-BE49-F238E27FC236}">
                <a16:creationId xmlns:a16="http://schemas.microsoft.com/office/drawing/2014/main" id="{7CF2A109-6153-4D80-8CC2-44C2BD774783}"/>
              </a:ext>
            </a:extLst>
          </p:cNvPr>
          <p:cNvSpPr/>
          <p:nvPr/>
        </p:nvSpPr>
        <p:spPr bwMode="auto">
          <a:xfrm>
            <a:off x="1220635" y="4168673"/>
            <a:ext cx="10390992" cy="398370"/>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54651564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5B3AC9-1CAA-4B88-9115-0F0A57B22D0C}"/>
              </a:ext>
            </a:extLst>
          </p:cNvPr>
          <p:cNvSpPr>
            <a:spLocks noGrp="1"/>
          </p:cNvSpPr>
          <p:nvPr>
            <p:ph type="title"/>
          </p:nvPr>
        </p:nvSpPr>
        <p:spPr>
          <a:xfrm>
            <a:off x="585216" y="3035808"/>
            <a:ext cx="8250776" cy="498598"/>
          </a:xfrm>
        </p:spPr>
        <p:txBody>
          <a:bodyPr/>
          <a:lstStyle/>
          <a:p>
            <a:r>
              <a:rPr lang="en-US" dirty="0"/>
              <a:t>Application Permissions (Workloads)</a:t>
            </a:r>
          </a:p>
        </p:txBody>
      </p:sp>
    </p:spTree>
    <p:extLst>
      <p:ext uri="{BB962C8B-B14F-4D97-AF65-F5344CB8AC3E}">
        <p14:creationId xmlns:p14="http://schemas.microsoft.com/office/powerpoint/2010/main" val="1269970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Workload </a:t>
            </a:r>
            <a:r>
              <a:rPr lang="en-US" b="0" dirty="0">
                <a:solidFill>
                  <a:srgbClr val="FF0000"/>
                </a:solidFill>
              </a:rPr>
              <a:t>requests</a:t>
            </a:r>
            <a:r>
              <a:rPr lang="en-US" dirty="0"/>
              <a:t> permission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243000" y="1089177"/>
            <a:ext cx="425637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a:t>
            </a:r>
            <a:br>
              <a:rPr lang="en-US" sz="2000" noProof="0" dirty="0">
                <a:gradFill>
                  <a:gsLst>
                    <a:gs pos="2917">
                      <a:srgbClr val="1A1A1A"/>
                    </a:gs>
                    <a:gs pos="30000">
                      <a:srgbClr val="1A1A1A"/>
                    </a:gs>
                  </a:gsLst>
                  <a:lin ang="5400000" scaled="0"/>
                </a:gradFill>
                <a:latin typeface="Segoe UI"/>
              </a:rPr>
            </a:br>
            <a:r>
              <a:rPr lang="en-US" sz="2000" noProof="0" dirty="0">
                <a:gradFill>
                  <a:gsLst>
                    <a:gs pos="2917">
                      <a:srgbClr val="1A1A1A"/>
                    </a:gs>
                    <a:gs pos="30000">
                      <a:srgbClr val="1A1A1A"/>
                    </a:gs>
                  </a:gsLst>
                  <a:lin ang="5400000" scaled="0"/>
                </a:gradFill>
                <a:latin typeface="Segoe UI"/>
              </a:rPr>
              <a:t>Must </a:t>
            </a:r>
            <a:r>
              <a:rPr lang="en-US" sz="2000" dirty="0">
                <a:gradFill>
                  <a:gsLst>
                    <a:gs pos="2917">
                      <a:srgbClr val="1A1A1A"/>
                    </a:gs>
                    <a:gs pos="30000">
                      <a:srgbClr val="1A1A1A"/>
                    </a:gs>
                  </a:gsLst>
                  <a:lin ang="5400000" scaled="0"/>
                </a:gradFill>
                <a:latin typeface="Segoe UI"/>
              </a:rPr>
              <a:t>use </a:t>
            </a:r>
            <a:r>
              <a:rPr lang="en-US" sz="2000" b="1" noProof="0" dirty="0">
                <a:gradFill>
                  <a:gsLst>
                    <a:gs pos="2917">
                      <a:srgbClr val="1A1A1A"/>
                    </a:gs>
                    <a:gs pos="30000">
                      <a:srgbClr val="1A1A1A"/>
                    </a:gs>
                  </a:gsLst>
                  <a:lin ang="5400000" scaled="0"/>
                </a:gradFill>
                <a:latin typeface="Segoe UI"/>
              </a:rPr>
              <a:t>.default </a:t>
            </a:r>
            <a:r>
              <a:rPr lang="en-US" sz="2000" noProof="0" dirty="0">
                <a:gradFill>
                  <a:gsLst>
                    <a:gs pos="2917">
                      <a:srgbClr val="1A1A1A"/>
                    </a:gs>
                    <a:gs pos="30000">
                      <a:srgbClr val="1A1A1A"/>
                    </a:gs>
                  </a:gsLst>
                  <a:lin ang="5400000" scaled="0"/>
                </a:gradFill>
                <a:latin typeface="Segoe UI"/>
              </a:rPr>
              <a:t>scope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gradFill>
                  <a:gsLst>
                    <a:gs pos="2917">
                      <a:srgbClr val="1A1A1A"/>
                    </a:gs>
                    <a:gs pos="30000">
                      <a:srgbClr val="1A1A1A"/>
                    </a:gs>
                  </a:gsLst>
                  <a:lin ang="5400000" scaled="0"/>
                </a:gradFill>
                <a:effectLst/>
                <a:uLnTx/>
                <a:uFillTx/>
                <a:latin typeface="Segoe UI"/>
                <a:ea typeface="+mn-ea"/>
                <a:cs typeface="+mn-cs"/>
              </a:rPr>
              <a:t> -https://graph.microsoft.com/.default</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4" name="Graphic 3" descr="Key">
            <a:extLst>
              <a:ext uri="{FF2B5EF4-FFF2-40B4-BE49-F238E27FC236}">
                <a16:creationId xmlns:a16="http://schemas.microsoft.com/office/drawing/2014/main" id="{7750DFB5-BBA2-4023-9FEE-E3917A138B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68476" y="2308989"/>
            <a:ext cx="645750" cy="645750"/>
          </a:xfrm>
          <a:prstGeom prst="rect">
            <a:avLst/>
          </a:prstGeom>
        </p:spPr>
      </p:pic>
      <p:sp>
        <p:nvSpPr>
          <p:cNvPr id="24" name="TextBox 23">
            <a:extLst>
              <a:ext uri="{FF2B5EF4-FFF2-40B4-BE49-F238E27FC236}">
                <a16:creationId xmlns:a16="http://schemas.microsoft.com/office/drawing/2014/main" id="{245FED0C-B612-4A21-BBD4-0936EAD3DF6E}"/>
              </a:ext>
            </a:extLst>
          </p:cNvPr>
          <p:cNvSpPr txBox="1"/>
          <p:nvPr/>
        </p:nvSpPr>
        <p:spPr>
          <a:xfrm>
            <a:off x="2072799" y="2815489"/>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Must provide Client Credential</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977655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phic 18" descr="Key">
            <a:extLst>
              <a:ext uri="{FF2B5EF4-FFF2-40B4-BE49-F238E27FC236}">
                <a16:creationId xmlns:a16="http://schemas.microsoft.com/office/drawing/2014/main" id="{8AD3DD12-DF9D-4A76-9CA5-21529B9D11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68476" y="2308989"/>
            <a:ext cx="645750" cy="645750"/>
          </a:xfrm>
          <a:prstGeom prst="rect">
            <a:avLst/>
          </a:prstGeom>
        </p:spPr>
      </p:pic>
      <p:sp>
        <p:nvSpPr>
          <p:cNvPr id="29" name="TextBox 28">
            <a:extLst>
              <a:ext uri="{FF2B5EF4-FFF2-40B4-BE49-F238E27FC236}">
                <a16:creationId xmlns:a16="http://schemas.microsoft.com/office/drawing/2014/main" id="{62F62A53-9BBF-4CE7-846D-16D7C3CBCD63}"/>
              </a:ext>
            </a:extLst>
          </p:cNvPr>
          <p:cNvSpPr txBox="1"/>
          <p:nvPr/>
        </p:nvSpPr>
        <p:spPr>
          <a:xfrm>
            <a:off x="2072799" y="2815489"/>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Must provide Client Credential</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4" name="Arrow: Right 3">
            <a:extLst>
              <a:ext uri="{FF2B5EF4-FFF2-40B4-BE49-F238E27FC236}">
                <a16:creationId xmlns:a16="http://schemas.microsoft.com/office/drawing/2014/main" id="{FF64D26E-48AD-4967-AC0D-E7CF4B5F1C34}"/>
              </a:ext>
            </a:extLst>
          </p:cNvPr>
          <p:cNvSpPr/>
          <p:nvPr/>
        </p:nvSpPr>
        <p:spPr bwMode="auto">
          <a:xfrm>
            <a:off x="7352621" y="1947395"/>
            <a:ext cx="3565236" cy="45585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7" name="Graphic 6" descr="Server outline">
            <a:extLst>
              <a:ext uri="{FF2B5EF4-FFF2-40B4-BE49-F238E27FC236}">
                <a16:creationId xmlns:a16="http://schemas.microsoft.com/office/drawing/2014/main" id="{F68E3AAB-E0E0-4CAF-AF9F-D36A568CA5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22292" y="1739939"/>
            <a:ext cx="914400" cy="914400"/>
          </a:xfrm>
          <a:prstGeom prst="rect">
            <a:avLst/>
          </a:prstGeom>
        </p:spPr>
      </p:pic>
      <p:pic>
        <p:nvPicPr>
          <p:cNvPr id="8" name="Picture 7">
            <a:extLst>
              <a:ext uri="{FF2B5EF4-FFF2-40B4-BE49-F238E27FC236}">
                <a16:creationId xmlns:a16="http://schemas.microsoft.com/office/drawing/2014/main" id="{18352DCF-680F-47F6-9A41-E8CB9463EA23}"/>
              </a:ext>
            </a:extLst>
          </p:cNvPr>
          <p:cNvPicPr>
            <a:picLocks noChangeAspect="1"/>
          </p:cNvPicPr>
          <p:nvPr/>
        </p:nvPicPr>
        <p:blipFill>
          <a:blip r:embed="rId12"/>
          <a:stretch>
            <a:fillRect/>
          </a:stretch>
        </p:blipFill>
        <p:spPr>
          <a:xfrm>
            <a:off x="58599" y="1947394"/>
            <a:ext cx="12031229" cy="2952517"/>
          </a:xfrm>
          <a:prstGeom prst="rect">
            <a:avLst/>
          </a:prstGeom>
          <a:effectLst>
            <a:innerShdw blurRad="114300">
              <a:prstClr val="black"/>
            </a:innerShdw>
          </a:effectLst>
        </p:spPr>
      </p:pic>
      <p:sp>
        <p:nvSpPr>
          <p:cNvPr id="9" name="Rectangle 8">
            <a:extLst>
              <a:ext uri="{FF2B5EF4-FFF2-40B4-BE49-F238E27FC236}">
                <a16:creationId xmlns:a16="http://schemas.microsoft.com/office/drawing/2014/main" id="{0CC6635C-485E-4994-8E9A-23C22D9A87A9}"/>
              </a:ext>
            </a:extLst>
          </p:cNvPr>
          <p:cNvSpPr/>
          <p:nvPr/>
        </p:nvSpPr>
        <p:spPr bwMode="auto">
          <a:xfrm>
            <a:off x="8890000" y="4024718"/>
            <a:ext cx="3046692" cy="553616"/>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0" name="Rectangle 9">
            <a:extLst>
              <a:ext uri="{FF2B5EF4-FFF2-40B4-BE49-F238E27FC236}">
                <a16:creationId xmlns:a16="http://schemas.microsoft.com/office/drawing/2014/main" id="{AB32F52B-FF44-4017-B1A8-13A038825153}"/>
              </a:ext>
            </a:extLst>
          </p:cNvPr>
          <p:cNvSpPr/>
          <p:nvPr/>
        </p:nvSpPr>
        <p:spPr bwMode="auto">
          <a:xfrm>
            <a:off x="1803400" y="2932053"/>
            <a:ext cx="4178300" cy="553616"/>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0" name="TextBox 29">
            <a:extLst>
              <a:ext uri="{FF2B5EF4-FFF2-40B4-BE49-F238E27FC236}">
                <a16:creationId xmlns:a16="http://schemas.microsoft.com/office/drawing/2014/main" id="{82EAD70B-0229-4073-8E74-54705B25CC93}"/>
              </a:ext>
            </a:extLst>
          </p:cNvPr>
          <p:cNvSpPr txBox="1"/>
          <p:nvPr/>
        </p:nvSpPr>
        <p:spPr>
          <a:xfrm>
            <a:off x="6295100" y="2802533"/>
            <a:ext cx="4987264" cy="615553"/>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Must be consented by Admin</a:t>
            </a:r>
          </a:p>
          <a:p>
            <a:pPr algn="l"/>
            <a:r>
              <a:rPr lang="en-US" sz="2000" b="1" dirty="0">
                <a:gradFill>
                  <a:gsLst>
                    <a:gs pos="2917">
                      <a:schemeClr val="tx1"/>
                    </a:gs>
                    <a:gs pos="30000">
                      <a:schemeClr val="tx1"/>
                    </a:gs>
                  </a:gsLst>
                  <a:lin ang="5400000" scaled="0"/>
                </a:gradFill>
              </a:rPr>
              <a:t>Must be done before service runs</a:t>
            </a:r>
          </a:p>
        </p:txBody>
      </p:sp>
      <p:sp>
        <p:nvSpPr>
          <p:cNvPr id="27" name="TextBox 26">
            <a:extLst>
              <a:ext uri="{FF2B5EF4-FFF2-40B4-BE49-F238E27FC236}">
                <a16:creationId xmlns:a16="http://schemas.microsoft.com/office/drawing/2014/main" id="{9B1F3806-7A0F-49B7-B1FD-AD3712013863}"/>
              </a:ext>
            </a:extLst>
          </p:cNvPr>
          <p:cNvSpPr txBox="1"/>
          <p:nvPr/>
        </p:nvSpPr>
        <p:spPr>
          <a:xfrm>
            <a:off x="243000" y="1089177"/>
            <a:ext cx="425637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a:t>
            </a:r>
            <a:br>
              <a:rPr lang="en-US" sz="2000" noProof="0" dirty="0">
                <a:gradFill>
                  <a:gsLst>
                    <a:gs pos="2917">
                      <a:srgbClr val="1A1A1A"/>
                    </a:gs>
                    <a:gs pos="30000">
                      <a:srgbClr val="1A1A1A"/>
                    </a:gs>
                  </a:gsLst>
                  <a:lin ang="5400000" scaled="0"/>
                </a:gradFill>
                <a:latin typeface="Segoe UI"/>
              </a:rPr>
            </a:br>
            <a:r>
              <a:rPr lang="en-US" sz="2000" noProof="0" dirty="0">
                <a:gradFill>
                  <a:gsLst>
                    <a:gs pos="2917">
                      <a:srgbClr val="1A1A1A"/>
                    </a:gs>
                    <a:gs pos="30000">
                      <a:srgbClr val="1A1A1A"/>
                    </a:gs>
                  </a:gsLst>
                  <a:lin ang="5400000" scaled="0"/>
                </a:gradFill>
                <a:latin typeface="Segoe UI"/>
              </a:rPr>
              <a:t>Must </a:t>
            </a:r>
            <a:r>
              <a:rPr lang="en-US" sz="2000" dirty="0">
                <a:gradFill>
                  <a:gsLst>
                    <a:gs pos="2917">
                      <a:srgbClr val="1A1A1A"/>
                    </a:gs>
                    <a:gs pos="30000">
                      <a:srgbClr val="1A1A1A"/>
                    </a:gs>
                  </a:gsLst>
                  <a:lin ang="5400000" scaled="0"/>
                </a:gradFill>
                <a:latin typeface="Segoe UI"/>
              </a:rPr>
              <a:t>use </a:t>
            </a:r>
            <a:r>
              <a:rPr lang="en-US" sz="2000" b="1" noProof="0" dirty="0">
                <a:gradFill>
                  <a:gsLst>
                    <a:gs pos="2917">
                      <a:srgbClr val="1A1A1A"/>
                    </a:gs>
                    <a:gs pos="30000">
                      <a:srgbClr val="1A1A1A"/>
                    </a:gs>
                  </a:gsLst>
                  <a:lin ang="5400000" scaled="0"/>
                </a:gradFill>
                <a:latin typeface="Segoe UI"/>
              </a:rPr>
              <a:t>.default </a:t>
            </a:r>
            <a:r>
              <a:rPr lang="en-US" sz="2000" noProof="0" dirty="0">
                <a:gradFill>
                  <a:gsLst>
                    <a:gs pos="2917">
                      <a:srgbClr val="1A1A1A"/>
                    </a:gs>
                    <a:gs pos="30000">
                      <a:srgbClr val="1A1A1A"/>
                    </a:gs>
                  </a:gsLst>
                  <a:lin ang="5400000" scaled="0"/>
                </a:gradFill>
                <a:latin typeface="Segoe UI"/>
              </a:rPr>
              <a:t>scope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gradFill>
                  <a:gsLst>
                    <a:gs pos="2917">
                      <a:srgbClr val="1A1A1A"/>
                    </a:gs>
                    <a:gs pos="30000">
                      <a:srgbClr val="1A1A1A"/>
                    </a:gs>
                  </a:gsLst>
                  <a:lin ang="5400000" scaled="0"/>
                </a:gradFill>
                <a:effectLst/>
                <a:uLnTx/>
                <a:uFillTx/>
                <a:latin typeface="Segoe UI"/>
                <a:ea typeface="+mn-ea"/>
                <a:cs typeface="+mn-cs"/>
              </a:rPr>
              <a:t> -https://graph.microsoft.com/.default</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43386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3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Permission is Granted or Denied - Consent</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4" name="Arrow: Right 3">
            <a:extLst>
              <a:ext uri="{FF2B5EF4-FFF2-40B4-BE49-F238E27FC236}">
                <a16:creationId xmlns:a16="http://schemas.microsoft.com/office/drawing/2014/main" id="{FF64D26E-48AD-4967-AC0D-E7CF4B5F1C34}"/>
              </a:ext>
            </a:extLst>
          </p:cNvPr>
          <p:cNvSpPr/>
          <p:nvPr/>
        </p:nvSpPr>
        <p:spPr bwMode="auto">
          <a:xfrm>
            <a:off x="7352621" y="1947395"/>
            <a:ext cx="3565236" cy="45585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5" name="Regular Pentagon 1">
            <a:extLst>
              <a:ext uri="{FF2B5EF4-FFF2-40B4-BE49-F238E27FC236}">
                <a16:creationId xmlns:a16="http://schemas.microsoft.com/office/drawing/2014/main" id="{57ED5F65-0A0B-4862-B040-182D85588EFE}"/>
              </a:ext>
            </a:extLst>
          </p:cNvPr>
          <p:cNvSpPr/>
          <p:nvPr/>
        </p:nvSpPr>
        <p:spPr bwMode="auto">
          <a:xfrm>
            <a:off x="7288442" y="1605425"/>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25" name="Graphic 24" descr="Server outline">
            <a:extLst>
              <a:ext uri="{FF2B5EF4-FFF2-40B4-BE49-F238E27FC236}">
                <a16:creationId xmlns:a16="http://schemas.microsoft.com/office/drawing/2014/main" id="{9B6C72C6-7D46-4B2F-BB27-9AC9BCA8AB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55946" y="1748197"/>
            <a:ext cx="914400" cy="914400"/>
          </a:xfrm>
          <a:prstGeom prst="rect">
            <a:avLst/>
          </a:prstGeom>
        </p:spPr>
      </p:pic>
      <p:pic>
        <p:nvPicPr>
          <p:cNvPr id="27" name="Graphic 26" descr="Key">
            <a:extLst>
              <a:ext uri="{FF2B5EF4-FFF2-40B4-BE49-F238E27FC236}">
                <a16:creationId xmlns:a16="http://schemas.microsoft.com/office/drawing/2014/main" id="{E5AE3CC1-018B-4804-9A74-AD012C1E0C6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68476" y="2308989"/>
            <a:ext cx="645750" cy="645750"/>
          </a:xfrm>
          <a:prstGeom prst="rect">
            <a:avLst/>
          </a:prstGeom>
        </p:spPr>
      </p:pic>
      <p:sp>
        <p:nvSpPr>
          <p:cNvPr id="28" name="TextBox 27">
            <a:extLst>
              <a:ext uri="{FF2B5EF4-FFF2-40B4-BE49-F238E27FC236}">
                <a16:creationId xmlns:a16="http://schemas.microsoft.com/office/drawing/2014/main" id="{71839866-9EB9-4B48-A1CD-64E504156874}"/>
              </a:ext>
            </a:extLst>
          </p:cNvPr>
          <p:cNvSpPr txBox="1"/>
          <p:nvPr/>
        </p:nvSpPr>
        <p:spPr>
          <a:xfrm>
            <a:off x="2072799" y="2815489"/>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Must provide Client Credential</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3" name="TextBox 22">
            <a:extLst>
              <a:ext uri="{FF2B5EF4-FFF2-40B4-BE49-F238E27FC236}">
                <a16:creationId xmlns:a16="http://schemas.microsoft.com/office/drawing/2014/main" id="{BBC1B42D-00B4-45B8-969E-A68CC64E25E3}"/>
              </a:ext>
            </a:extLst>
          </p:cNvPr>
          <p:cNvSpPr txBox="1"/>
          <p:nvPr/>
        </p:nvSpPr>
        <p:spPr>
          <a:xfrm>
            <a:off x="243000" y="1089177"/>
            <a:ext cx="425637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a:t>
            </a:r>
            <a:br>
              <a:rPr lang="en-US" sz="2000" noProof="0" dirty="0">
                <a:gradFill>
                  <a:gsLst>
                    <a:gs pos="2917">
                      <a:srgbClr val="1A1A1A"/>
                    </a:gs>
                    <a:gs pos="30000">
                      <a:srgbClr val="1A1A1A"/>
                    </a:gs>
                  </a:gsLst>
                  <a:lin ang="5400000" scaled="0"/>
                </a:gradFill>
                <a:latin typeface="Segoe UI"/>
              </a:rPr>
            </a:br>
            <a:r>
              <a:rPr lang="en-US" sz="2000" noProof="0" dirty="0">
                <a:gradFill>
                  <a:gsLst>
                    <a:gs pos="2917">
                      <a:srgbClr val="1A1A1A"/>
                    </a:gs>
                    <a:gs pos="30000">
                      <a:srgbClr val="1A1A1A"/>
                    </a:gs>
                  </a:gsLst>
                  <a:lin ang="5400000" scaled="0"/>
                </a:gradFill>
                <a:latin typeface="Segoe UI"/>
              </a:rPr>
              <a:t>Must </a:t>
            </a:r>
            <a:r>
              <a:rPr lang="en-US" sz="2000" dirty="0">
                <a:gradFill>
                  <a:gsLst>
                    <a:gs pos="2917">
                      <a:srgbClr val="1A1A1A"/>
                    </a:gs>
                    <a:gs pos="30000">
                      <a:srgbClr val="1A1A1A"/>
                    </a:gs>
                  </a:gsLst>
                  <a:lin ang="5400000" scaled="0"/>
                </a:gradFill>
                <a:latin typeface="Segoe UI"/>
              </a:rPr>
              <a:t>use </a:t>
            </a:r>
            <a:r>
              <a:rPr lang="en-US" sz="2000" b="1" noProof="0" dirty="0">
                <a:gradFill>
                  <a:gsLst>
                    <a:gs pos="2917">
                      <a:srgbClr val="1A1A1A"/>
                    </a:gs>
                    <a:gs pos="30000">
                      <a:srgbClr val="1A1A1A"/>
                    </a:gs>
                  </a:gsLst>
                  <a:lin ang="5400000" scaled="0"/>
                </a:gradFill>
                <a:latin typeface="Segoe UI"/>
              </a:rPr>
              <a:t>.default </a:t>
            </a:r>
            <a:r>
              <a:rPr lang="en-US" sz="2000" noProof="0" dirty="0">
                <a:gradFill>
                  <a:gsLst>
                    <a:gs pos="2917">
                      <a:srgbClr val="1A1A1A"/>
                    </a:gs>
                    <a:gs pos="30000">
                      <a:srgbClr val="1A1A1A"/>
                    </a:gs>
                  </a:gsLst>
                  <a:lin ang="5400000" scaled="0"/>
                </a:gradFill>
                <a:latin typeface="Segoe UI"/>
              </a:rPr>
              <a:t>scope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gradFill>
                  <a:gsLst>
                    <a:gs pos="2917">
                      <a:srgbClr val="1A1A1A"/>
                    </a:gs>
                    <a:gs pos="30000">
                      <a:srgbClr val="1A1A1A"/>
                    </a:gs>
                  </a:gsLst>
                  <a:lin ang="5400000" scaled="0"/>
                </a:gradFill>
                <a:effectLst/>
                <a:uLnTx/>
                <a:uFillTx/>
                <a:latin typeface="Segoe UI"/>
                <a:ea typeface="+mn-ea"/>
                <a:cs typeface="+mn-cs"/>
              </a:rPr>
              <a:t> -https://graph.microsoft.com/.default</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50990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6" grpId="0"/>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Access token sent to app</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 name="Regular Pentagon 1">
            <a:extLst>
              <a:ext uri="{FF2B5EF4-FFF2-40B4-BE49-F238E27FC236}">
                <a16:creationId xmlns:a16="http://schemas.microsoft.com/office/drawing/2014/main" id="{57ED5F65-0A0B-4862-B040-182D85588EFE}"/>
              </a:ext>
            </a:extLst>
          </p:cNvPr>
          <p:cNvSpPr/>
          <p:nvPr/>
        </p:nvSpPr>
        <p:spPr bwMode="auto">
          <a:xfrm>
            <a:off x="1641652" y="1710928"/>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pic>
        <p:nvPicPr>
          <p:cNvPr id="4" name="Graphic 3" descr="Key">
            <a:extLst>
              <a:ext uri="{FF2B5EF4-FFF2-40B4-BE49-F238E27FC236}">
                <a16:creationId xmlns:a16="http://schemas.microsoft.com/office/drawing/2014/main" id="{657D4705-8586-4147-BDC2-CC0D4F6AFA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68476" y="2308989"/>
            <a:ext cx="645750" cy="645750"/>
          </a:xfrm>
          <a:prstGeom prst="rect">
            <a:avLst/>
          </a:prstGeom>
        </p:spPr>
      </p:pic>
      <p:sp>
        <p:nvSpPr>
          <p:cNvPr id="7" name="TextBox 6">
            <a:extLst>
              <a:ext uri="{FF2B5EF4-FFF2-40B4-BE49-F238E27FC236}">
                <a16:creationId xmlns:a16="http://schemas.microsoft.com/office/drawing/2014/main" id="{F7149460-A393-4BE1-8806-687CCF233735}"/>
              </a:ext>
            </a:extLst>
          </p:cNvPr>
          <p:cNvSpPr txBox="1"/>
          <p:nvPr/>
        </p:nvSpPr>
        <p:spPr>
          <a:xfrm>
            <a:off x="2072799" y="2815489"/>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Must provide Client Credential</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3" name="TextBox 22">
            <a:extLst>
              <a:ext uri="{FF2B5EF4-FFF2-40B4-BE49-F238E27FC236}">
                <a16:creationId xmlns:a16="http://schemas.microsoft.com/office/drawing/2014/main" id="{26759C86-5B42-475A-A531-2DA55EDCF4BD}"/>
              </a:ext>
            </a:extLst>
          </p:cNvPr>
          <p:cNvSpPr txBox="1"/>
          <p:nvPr/>
        </p:nvSpPr>
        <p:spPr>
          <a:xfrm>
            <a:off x="243000" y="1089177"/>
            <a:ext cx="425637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a:t>
            </a:r>
            <a:br>
              <a:rPr lang="en-US" sz="2000" noProof="0" dirty="0">
                <a:gradFill>
                  <a:gsLst>
                    <a:gs pos="2917">
                      <a:srgbClr val="1A1A1A"/>
                    </a:gs>
                    <a:gs pos="30000">
                      <a:srgbClr val="1A1A1A"/>
                    </a:gs>
                  </a:gsLst>
                  <a:lin ang="5400000" scaled="0"/>
                </a:gradFill>
                <a:latin typeface="Segoe UI"/>
              </a:rPr>
            </a:br>
            <a:r>
              <a:rPr lang="en-US" sz="2000" noProof="0" dirty="0">
                <a:gradFill>
                  <a:gsLst>
                    <a:gs pos="2917">
                      <a:srgbClr val="1A1A1A"/>
                    </a:gs>
                    <a:gs pos="30000">
                      <a:srgbClr val="1A1A1A"/>
                    </a:gs>
                  </a:gsLst>
                  <a:lin ang="5400000" scaled="0"/>
                </a:gradFill>
                <a:latin typeface="Segoe UI"/>
              </a:rPr>
              <a:t>Must </a:t>
            </a:r>
            <a:r>
              <a:rPr lang="en-US" sz="2000" dirty="0">
                <a:gradFill>
                  <a:gsLst>
                    <a:gs pos="2917">
                      <a:srgbClr val="1A1A1A"/>
                    </a:gs>
                    <a:gs pos="30000">
                      <a:srgbClr val="1A1A1A"/>
                    </a:gs>
                  </a:gsLst>
                  <a:lin ang="5400000" scaled="0"/>
                </a:gradFill>
                <a:latin typeface="Segoe UI"/>
              </a:rPr>
              <a:t>use </a:t>
            </a:r>
            <a:r>
              <a:rPr lang="en-US" sz="2000" b="1" noProof="0" dirty="0">
                <a:gradFill>
                  <a:gsLst>
                    <a:gs pos="2917">
                      <a:srgbClr val="1A1A1A"/>
                    </a:gs>
                    <a:gs pos="30000">
                      <a:srgbClr val="1A1A1A"/>
                    </a:gs>
                  </a:gsLst>
                  <a:lin ang="5400000" scaled="0"/>
                </a:gradFill>
                <a:latin typeface="Segoe UI"/>
              </a:rPr>
              <a:t>.default </a:t>
            </a:r>
            <a:r>
              <a:rPr lang="en-US" sz="2000" noProof="0" dirty="0">
                <a:gradFill>
                  <a:gsLst>
                    <a:gs pos="2917">
                      <a:srgbClr val="1A1A1A"/>
                    </a:gs>
                    <a:gs pos="30000">
                      <a:srgbClr val="1A1A1A"/>
                    </a:gs>
                  </a:gsLst>
                  <a:lin ang="5400000" scaled="0"/>
                </a:gradFill>
                <a:latin typeface="Segoe UI"/>
              </a:rPr>
              <a:t>scope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gradFill>
                  <a:gsLst>
                    <a:gs pos="2917">
                      <a:srgbClr val="1A1A1A"/>
                    </a:gs>
                    <a:gs pos="30000">
                      <a:srgbClr val="1A1A1A"/>
                    </a:gs>
                  </a:gsLst>
                  <a:lin ang="5400000" scaled="0"/>
                </a:gradFill>
                <a:effectLst/>
                <a:uLnTx/>
                <a:uFillTx/>
                <a:latin typeface="Segoe UI"/>
                <a:ea typeface="+mn-ea"/>
                <a:cs typeface="+mn-cs"/>
              </a:rPr>
              <a:t> -https://graph.microsoft.com/.default</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132548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2" y="472760"/>
            <a:ext cx="11950691" cy="1107996"/>
          </a:xfrm>
        </p:spPr>
        <p:txBody>
          <a:bodyPr/>
          <a:lstStyle/>
          <a:p>
            <a:r>
              <a:rPr lang="en-US" dirty="0"/>
              <a:t>Workload has access token - permission -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5" name="Regular Pentagon 1">
            <a:extLst>
              <a:ext uri="{FF2B5EF4-FFF2-40B4-BE49-F238E27FC236}">
                <a16:creationId xmlns:a16="http://schemas.microsoft.com/office/drawing/2014/main" id="{57ED5F65-0A0B-4862-B040-182D85588EFE}"/>
              </a:ext>
            </a:extLst>
          </p:cNvPr>
          <p:cNvSpPr/>
          <p:nvPr/>
        </p:nvSpPr>
        <p:spPr bwMode="auto">
          <a:xfrm>
            <a:off x="1552875" y="545820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5" name="Arrow: Right 24">
            <a:extLst>
              <a:ext uri="{FF2B5EF4-FFF2-40B4-BE49-F238E27FC236}">
                <a16:creationId xmlns:a16="http://schemas.microsoft.com/office/drawing/2014/main" id="{EA398650-8A63-4030-9568-5EC358274019}"/>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52378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 has access token - permission -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5" name="Regular Pentagon 1">
            <a:extLst>
              <a:ext uri="{FF2B5EF4-FFF2-40B4-BE49-F238E27FC236}">
                <a16:creationId xmlns:a16="http://schemas.microsoft.com/office/drawing/2014/main" id="{57ED5F65-0A0B-4862-B040-182D85588EFE}"/>
              </a:ext>
            </a:extLst>
          </p:cNvPr>
          <p:cNvSpPr/>
          <p:nvPr/>
        </p:nvSpPr>
        <p:spPr bwMode="auto">
          <a:xfrm>
            <a:off x="7432745" y="3553843"/>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25" name="Arrow: Right 24">
            <a:extLst>
              <a:ext uri="{FF2B5EF4-FFF2-40B4-BE49-F238E27FC236}">
                <a16:creationId xmlns:a16="http://schemas.microsoft.com/office/drawing/2014/main" id="{EA398650-8A63-4030-9568-5EC358274019}"/>
              </a:ext>
            </a:extLst>
          </p:cNvPr>
          <p:cNvSpPr/>
          <p:nvPr/>
        </p:nvSpPr>
        <p:spPr bwMode="auto">
          <a:xfrm>
            <a:off x="2375799" y="4401812"/>
            <a:ext cx="619579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332521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16780-0D0A-4160-858D-655C08FE4CBC}"/>
              </a:ext>
            </a:extLst>
          </p:cNvPr>
          <p:cNvSpPr>
            <a:spLocks noGrp="1"/>
          </p:cNvSpPr>
          <p:nvPr>
            <p:ph type="title"/>
          </p:nvPr>
        </p:nvSpPr>
        <p:spPr/>
        <p:txBody>
          <a:bodyPr/>
          <a:lstStyle/>
          <a:p>
            <a:r>
              <a:rPr lang="en-US"/>
              <a:t>Demo</a:t>
            </a:r>
            <a:br>
              <a:rPr lang="en-US"/>
            </a:br>
            <a:r>
              <a:rPr lang="en-US"/>
              <a:t>Declaring application permissions </a:t>
            </a:r>
          </a:p>
        </p:txBody>
      </p:sp>
      <p:sp>
        <p:nvSpPr>
          <p:cNvPr id="2" name="Text Placeholder 1">
            <a:extLst>
              <a:ext uri="{FF2B5EF4-FFF2-40B4-BE49-F238E27FC236}">
                <a16:creationId xmlns:a16="http://schemas.microsoft.com/office/drawing/2014/main" id="{CB5E370C-E47A-4135-8053-709154E5BE2D}"/>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90739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Application </a:t>
            </a:r>
            <a:r>
              <a:rPr lang="en-US" b="0" dirty="0">
                <a:solidFill>
                  <a:srgbClr val="FF0000"/>
                </a:solidFill>
              </a:rPr>
              <a:t>requests</a:t>
            </a:r>
            <a:r>
              <a:rPr lang="en-US" dirty="0"/>
              <a:t> permission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452102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FE06C-DAED-4128-8497-2C9EA734A968}"/>
              </a:ext>
            </a:extLst>
          </p:cNvPr>
          <p:cNvSpPr>
            <a:spLocks noGrp="1"/>
          </p:cNvSpPr>
          <p:nvPr>
            <p:ph type="title"/>
          </p:nvPr>
        </p:nvSpPr>
        <p:spPr/>
        <p:txBody>
          <a:bodyPr/>
          <a:lstStyle/>
          <a:p>
            <a:r>
              <a:rPr lang="en-US" dirty="0"/>
              <a:t>Application Permissions - Workloads</a:t>
            </a:r>
          </a:p>
        </p:txBody>
      </p:sp>
      <p:sp>
        <p:nvSpPr>
          <p:cNvPr id="3" name="Content Placeholder 2">
            <a:extLst>
              <a:ext uri="{FF2B5EF4-FFF2-40B4-BE49-F238E27FC236}">
                <a16:creationId xmlns:a16="http://schemas.microsoft.com/office/drawing/2014/main" id="{7F114643-167B-4ECF-97C7-75A25DBDA5ED}"/>
              </a:ext>
            </a:extLst>
          </p:cNvPr>
          <p:cNvSpPr>
            <a:spLocks noGrp="1"/>
          </p:cNvSpPr>
          <p:nvPr>
            <p:ph type="body" sz="quarter" idx="10"/>
          </p:nvPr>
        </p:nvSpPr>
        <p:spPr>
          <a:xfrm>
            <a:off x="586390" y="1434370"/>
            <a:ext cx="11018520" cy="4874990"/>
          </a:xfrm>
        </p:spPr>
        <p:txBody>
          <a:bodyPr>
            <a:normAutofit/>
          </a:bodyPr>
          <a:lstStyle/>
          <a:p>
            <a:r>
              <a:rPr lang="en-US" dirty="0"/>
              <a:t>App proves it is the app requesting permission with a client credential</a:t>
            </a:r>
          </a:p>
          <a:p>
            <a:pPr lvl="1"/>
            <a:r>
              <a:rPr lang="en-US" dirty="0"/>
              <a:t>Secret – OK (but needs help)</a:t>
            </a:r>
          </a:p>
          <a:p>
            <a:pPr lvl="1"/>
            <a:r>
              <a:rPr lang="en-US" dirty="0"/>
              <a:t>Certificates – Good</a:t>
            </a:r>
          </a:p>
          <a:p>
            <a:pPr lvl="1"/>
            <a:r>
              <a:rPr lang="en-US" dirty="0"/>
              <a:t>Workload identity federation - Good</a:t>
            </a:r>
          </a:p>
          <a:p>
            <a:r>
              <a:rPr lang="en-US" dirty="0"/>
              <a:t>Managed Identity for Azure Resources – Best if building on Azure</a:t>
            </a:r>
          </a:p>
          <a:p>
            <a:pPr lvl="1"/>
            <a:r>
              <a:rPr lang="en-US" dirty="0"/>
              <a:t>	</a:t>
            </a:r>
            <a:r>
              <a:rPr lang="en-US" b="1" dirty="0"/>
              <a:t>Ask the Azure Resource for the access token</a:t>
            </a:r>
          </a:p>
          <a:p>
            <a:r>
              <a:rPr lang="en-US" dirty="0"/>
              <a:t>Admin consent – Always</a:t>
            </a:r>
          </a:p>
          <a:p>
            <a:r>
              <a:rPr lang="en-US" dirty="0"/>
              <a:t>By default, app can access all instances of the resource</a:t>
            </a:r>
          </a:p>
          <a:p>
            <a:pPr lvl="1"/>
            <a:r>
              <a:rPr lang="en-US" dirty="0" err="1"/>
              <a:t>User.ReadWrite.All</a:t>
            </a:r>
            <a:r>
              <a:rPr lang="en-US" dirty="0"/>
              <a:t> – update all users profiles</a:t>
            </a:r>
          </a:p>
          <a:p>
            <a:pPr lvl="1"/>
            <a:r>
              <a:rPr lang="en-US" dirty="0" err="1"/>
              <a:t>Calendars.Read</a:t>
            </a:r>
            <a:r>
              <a:rPr lang="en-US" dirty="0"/>
              <a:t> – read all calendars in the tenant</a:t>
            </a:r>
          </a:p>
          <a:p>
            <a:r>
              <a:rPr lang="en-US" dirty="0"/>
              <a:t>Permissions granted the app are always the permissions used</a:t>
            </a:r>
          </a:p>
        </p:txBody>
      </p:sp>
    </p:spTree>
    <p:extLst>
      <p:ext uri="{BB962C8B-B14F-4D97-AF65-F5344CB8AC3E}">
        <p14:creationId xmlns:p14="http://schemas.microsoft.com/office/powerpoint/2010/main" val="307925212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A8C80-1692-4149-BA59-6CDC330330A6}"/>
              </a:ext>
            </a:extLst>
          </p:cNvPr>
          <p:cNvSpPr>
            <a:spLocks noGrp="1"/>
          </p:cNvSpPr>
          <p:nvPr>
            <p:ph type="title"/>
          </p:nvPr>
        </p:nvSpPr>
        <p:spPr/>
        <p:txBody>
          <a:bodyPr/>
          <a:lstStyle/>
          <a:p>
            <a:r>
              <a:rPr lang="en-US" dirty="0"/>
              <a:t>Limit App Permissions</a:t>
            </a:r>
          </a:p>
        </p:txBody>
      </p:sp>
      <p:sp>
        <p:nvSpPr>
          <p:cNvPr id="3" name="Content Placeholder 2">
            <a:extLst>
              <a:ext uri="{FF2B5EF4-FFF2-40B4-BE49-F238E27FC236}">
                <a16:creationId xmlns:a16="http://schemas.microsoft.com/office/drawing/2014/main" id="{5DF8D755-12C8-4194-9EC1-BAF2EC366392}"/>
              </a:ext>
            </a:extLst>
          </p:cNvPr>
          <p:cNvSpPr>
            <a:spLocks noGrp="1"/>
          </p:cNvSpPr>
          <p:nvPr>
            <p:ph idx="1"/>
          </p:nvPr>
        </p:nvSpPr>
        <p:spPr>
          <a:xfrm>
            <a:off x="584200" y="1435503"/>
            <a:ext cx="11018520" cy="3188565"/>
          </a:xfrm>
        </p:spPr>
        <p:txBody>
          <a:bodyPr/>
          <a:lstStyle/>
          <a:p>
            <a:r>
              <a:rPr lang="en-US" dirty="0"/>
              <a:t>Resource Specific Consent</a:t>
            </a:r>
          </a:p>
          <a:p>
            <a:pPr lvl="1"/>
            <a:r>
              <a:rPr lang="en-US" dirty="0"/>
              <a:t>Microsoft Teams - </a:t>
            </a:r>
            <a:r>
              <a:rPr lang="en-US" dirty="0">
                <a:hlinkClick r:id="rId2"/>
              </a:rPr>
              <a:t>Enable resource-specific consent in Teams - Teams | Microsoft Docs</a:t>
            </a:r>
            <a:endParaRPr lang="en-US" dirty="0"/>
          </a:p>
          <a:p>
            <a:r>
              <a:rPr lang="en-US" dirty="0"/>
              <a:t>Exchange Application Policies</a:t>
            </a:r>
          </a:p>
          <a:p>
            <a:pPr lvl="1"/>
            <a:r>
              <a:rPr lang="en-US" dirty="0"/>
              <a:t>Mailboxes - </a:t>
            </a:r>
            <a:r>
              <a:rPr lang="en-US" dirty="0">
                <a:hlinkClick r:id="rId3"/>
              </a:rPr>
              <a:t>Limiting application permissions to specific Exchange Online mailboxes - Microsoft Graph | Microsoft Docs</a:t>
            </a:r>
            <a:endParaRPr lang="en-US" dirty="0"/>
          </a:p>
          <a:p>
            <a:r>
              <a:rPr lang="en-US" dirty="0" err="1"/>
              <a:t>Sites.Selected</a:t>
            </a:r>
            <a:endParaRPr lang="en-US" dirty="0"/>
          </a:p>
          <a:p>
            <a:pPr lvl="1"/>
            <a:r>
              <a:rPr lang="en-US" dirty="0"/>
              <a:t>SharePoint - </a:t>
            </a:r>
            <a:r>
              <a:rPr lang="en-US" dirty="0">
                <a:hlinkClick r:id="rId4"/>
              </a:rPr>
              <a:t>Controlling app access on a specific SharePoint site collections is now available in Microsoft Graph - Microsoft 365 Developer Blog</a:t>
            </a:r>
            <a:endParaRPr lang="en-US" dirty="0"/>
          </a:p>
        </p:txBody>
      </p:sp>
    </p:spTree>
    <p:extLst>
      <p:ext uri="{BB962C8B-B14F-4D97-AF65-F5344CB8AC3E}">
        <p14:creationId xmlns:p14="http://schemas.microsoft.com/office/powerpoint/2010/main" val="22721172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1D161-E1A3-4565-9768-1E72BA6FA063}"/>
              </a:ext>
            </a:extLst>
          </p:cNvPr>
          <p:cNvSpPr>
            <a:spLocks noGrp="1"/>
          </p:cNvSpPr>
          <p:nvPr>
            <p:ph type="title"/>
          </p:nvPr>
        </p:nvSpPr>
        <p:spPr/>
        <p:txBody>
          <a:bodyPr/>
          <a:lstStyle/>
          <a:p>
            <a:r>
              <a:rPr lang="en-US" dirty="0"/>
              <a:t>Application Permissions</a:t>
            </a:r>
          </a:p>
        </p:txBody>
      </p:sp>
      <p:sp>
        <p:nvSpPr>
          <p:cNvPr id="3" name="Text Placeholder 2">
            <a:extLst>
              <a:ext uri="{FF2B5EF4-FFF2-40B4-BE49-F238E27FC236}">
                <a16:creationId xmlns:a16="http://schemas.microsoft.com/office/drawing/2014/main" id="{9777839F-C67C-43C5-81C7-78929B210FDA}"/>
              </a:ext>
            </a:extLst>
          </p:cNvPr>
          <p:cNvSpPr>
            <a:spLocks noGrp="1"/>
          </p:cNvSpPr>
          <p:nvPr>
            <p:ph type="body" sz="quarter" idx="10"/>
          </p:nvPr>
        </p:nvSpPr>
        <p:spPr>
          <a:xfrm>
            <a:off x="584200" y="1435497"/>
            <a:ext cx="11018520" cy="2499146"/>
          </a:xfrm>
        </p:spPr>
        <p:txBody>
          <a:bodyPr/>
          <a:lstStyle/>
          <a:p>
            <a:r>
              <a:rPr lang="en-US" dirty="0"/>
              <a:t>Authorize an app to access a resource</a:t>
            </a:r>
          </a:p>
          <a:p>
            <a:r>
              <a:rPr lang="en-US" dirty="0"/>
              <a:t>Must be granted by an admin before the app runs</a:t>
            </a:r>
          </a:p>
          <a:p>
            <a:r>
              <a:rPr lang="en-US" dirty="0"/>
              <a:t>By default, access is to all instances of the resource</a:t>
            </a:r>
          </a:p>
          <a:p>
            <a:r>
              <a:rPr lang="en-US" dirty="0"/>
              <a:t>Teams, Exchange, and SharePoint have methods to limit access</a:t>
            </a:r>
          </a:p>
          <a:p>
            <a:r>
              <a:rPr lang="en-US" dirty="0"/>
              <a:t>Apps must use .default to </a:t>
            </a:r>
            <a:r>
              <a:rPr lang="en-US"/>
              <a:t>request access</a:t>
            </a:r>
            <a:endParaRPr lang="en-US" dirty="0"/>
          </a:p>
        </p:txBody>
      </p:sp>
    </p:spTree>
    <p:extLst>
      <p:ext uri="{BB962C8B-B14F-4D97-AF65-F5344CB8AC3E}">
        <p14:creationId xmlns:p14="http://schemas.microsoft.com/office/powerpoint/2010/main" val="317597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F3224-8822-463B-9D21-359C50D6A7D8}"/>
              </a:ext>
            </a:extLst>
          </p:cNvPr>
          <p:cNvSpPr>
            <a:spLocks noGrp="1"/>
          </p:cNvSpPr>
          <p:nvPr>
            <p:ph type="title"/>
          </p:nvPr>
        </p:nvSpPr>
        <p:spPr/>
        <p:txBody>
          <a:bodyPr/>
          <a:lstStyle/>
          <a:p>
            <a:r>
              <a:rPr lang="en-US"/>
              <a:t>Is this going to be on the test?</a:t>
            </a:r>
          </a:p>
        </p:txBody>
      </p:sp>
      <p:sp>
        <p:nvSpPr>
          <p:cNvPr id="5" name="Text Placeholder 4">
            <a:extLst>
              <a:ext uri="{FF2B5EF4-FFF2-40B4-BE49-F238E27FC236}">
                <a16:creationId xmlns:a16="http://schemas.microsoft.com/office/drawing/2014/main" id="{ED343161-5E59-4ADA-9DF6-939717E0F0B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93759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a:t>Example: Cactus API</a:t>
            </a:r>
          </a:p>
        </p:txBody>
      </p:sp>
      <p:sp>
        <p:nvSpPr>
          <p:cNvPr id="6" name="Text Placeholder 5"/>
          <p:cNvSpPr>
            <a:spLocks noGrp="1"/>
          </p:cNvSpPr>
          <p:nvPr>
            <p:ph type="body" sz="quarter" idx="10"/>
          </p:nvPr>
        </p:nvSpPr>
        <p:spPr>
          <a:xfrm>
            <a:off x="584199" y="1435497"/>
            <a:ext cx="7003783" cy="4515082"/>
          </a:xfrm>
        </p:spPr>
        <p:txBody>
          <a:bodyPr vert="horz" wrap="square" lIns="0" tIns="0" rIns="0" bIns="0" rtlCol="0">
            <a:spAutoFit/>
          </a:bodyPr>
          <a:lstStyle/>
          <a:p>
            <a:pPr marL="0" indent="0">
              <a:lnSpc>
                <a:spcPct val="95000"/>
              </a:lnSpc>
              <a:buNone/>
            </a:pPr>
            <a:r>
              <a:rPr lang="en-US"/>
              <a:t>A </a:t>
            </a:r>
            <a:r>
              <a:rPr lang="en-US" i="1"/>
              <a:t>very</a:t>
            </a:r>
            <a:r>
              <a:rPr lang="en-US"/>
              <a:t> simple API</a:t>
            </a:r>
          </a:p>
          <a:p>
            <a:pPr lvl="1">
              <a:lnSpc>
                <a:spcPct val="95000"/>
              </a:lnSpc>
            </a:pPr>
            <a:r>
              <a:rPr lang="en-US" sz="1600">
                <a:latin typeface="Consolas" panose="020B0609020204030204" pitchFamily="49" charset="0"/>
              </a:rPr>
              <a:t>GET /items </a:t>
            </a:r>
            <a:r>
              <a:rPr lang="en-US"/>
              <a:t>– list all items</a:t>
            </a:r>
          </a:p>
          <a:p>
            <a:pPr lvl="1">
              <a:lnSpc>
                <a:spcPct val="95000"/>
              </a:lnSpc>
            </a:pPr>
            <a:r>
              <a:rPr lang="en-US" sz="1600">
                <a:latin typeface="Consolas" panose="020B0609020204030204" pitchFamily="49" charset="0"/>
              </a:rPr>
              <a:t>GET /items/{id} </a:t>
            </a:r>
            <a:r>
              <a:rPr lang="en-US"/>
              <a:t>– get one item</a:t>
            </a:r>
          </a:p>
          <a:p>
            <a:pPr marL="28575" indent="0">
              <a:buNone/>
            </a:pPr>
            <a:endParaRPr lang="en-US"/>
          </a:p>
          <a:p>
            <a:pPr marL="28575" indent="0">
              <a:buNone/>
            </a:pPr>
            <a:r>
              <a:rPr lang="en-US"/>
              <a:t>Exposes two delegated permissions</a:t>
            </a:r>
          </a:p>
          <a:p>
            <a:pPr lvl="1"/>
            <a:r>
              <a:rPr lang="en-US" i="1" err="1"/>
              <a:t>Catalog.View.All</a:t>
            </a:r>
            <a:r>
              <a:rPr lang="en-US"/>
              <a:t>: List all items</a:t>
            </a:r>
          </a:p>
          <a:p>
            <a:pPr lvl="1"/>
            <a:r>
              <a:rPr lang="en-US" i="1" err="1"/>
              <a:t>Catalog.View.Published</a:t>
            </a:r>
            <a:r>
              <a:rPr lang="en-US"/>
              <a:t>: List only published items</a:t>
            </a:r>
          </a:p>
          <a:p>
            <a:pPr lvl="1"/>
            <a:endParaRPr lang="en-US"/>
          </a:p>
          <a:p>
            <a:pPr marL="28575" indent="0">
              <a:buNone/>
            </a:pPr>
            <a:r>
              <a:rPr lang="en-US"/>
              <a:t>Has two types of users</a:t>
            </a:r>
          </a:p>
          <a:p>
            <a:pPr lvl="1"/>
            <a:r>
              <a:rPr lang="en-US" i="1"/>
              <a:t>Admin</a:t>
            </a:r>
            <a:r>
              <a:rPr lang="en-US"/>
              <a:t>: Can view all items</a:t>
            </a:r>
          </a:p>
          <a:p>
            <a:pPr lvl="1"/>
            <a:r>
              <a:rPr lang="en-US" i="1"/>
              <a:t>User</a:t>
            </a:r>
            <a:r>
              <a:rPr lang="en-US"/>
              <a:t>: Can view only published items</a:t>
            </a:r>
          </a:p>
        </p:txBody>
      </p:sp>
      <p:grpSp>
        <p:nvGrpSpPr>
          <p:cNvPr id="8" name="Group 7">
            <a:extLst>
              <a:ext uri="{FF2B5EF4-FFF2-40B4-BE49-F238E27FC236}">
                <a16:creationId xmlns:a16="http://schemas.microsoft.com/office/drawing/2014/main" id="{B9804B5D-16C8-4F93-A78D-EECB62EB631F}"/>
              </a:ext>
            </a:extLst>
          </p:cNvPr>
          <p:cNvGrpSpPr/>
          <p:nvPr/>
        </p:nvGrpSpPr>
        <p:grpSpPr>
          <a:xfrm>
            <a:off x="7593633" y="1435496"/>
            <a:ext cx="4015754" cy="4833541"/>
            <a:chOff x="7593633" y="588962"/>
            <a:chExt cx="4015754" cy="5680076"/>
          </a:xfrm>
        </p:grpSpPr>
        <p:sp>
          <p:nvSpPr>
            <p:cNvPr id="9" name="Rectangle 8">
              <a:extLst>
                <a:ext uri="{FF2B5EF4-FFF2-40B4-BE49-F238E27FC236}">
                  <a16:creationId xmlns:a16="http://schemas.microsoft.com/office/drawing/2014/main" id="{8E943250-6381-4982-8F2D-B1202C01A5E0}"/>
                </a:ext>
                <a:ext uri="{C183D7F6-B498-43B3-948B-1728B52AA6E4}">
                  <adec:decorative xmlns:adec="http://schemas.microsoft.com/office/drawing/2017/decorative" val="1"/>
                </a:ext>
              </a:extLst>
            </p:cNvPr>
            <p:cNvSpPr/>
            <p:nvPr/>
          </p:nvSpPr>
          <p:spPr bwMode="auto">
            <a:xfrm>
              <a:off x="7593633" y="588962"/>
              <a:ext cx="4010103" cy="5680076"/>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56714392-D712-4972-BB3E-CFF8348EA5D6}"/>
                </a:ext>
              </a:extLst>
            </p:cNvPr>
            <p:cNvSpPr/>
            <p:nvPr/>
          </p:nvSpPr>
          <p:spPr bwMode="auto">
            <a:xfrm>
              <a:off x="7599284" y="588962"/>
              <a:ext cx="4010103" cy="40010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rPr>
                <a:t>Catalog contents</a:t>
              </a:r>
            </a:p>
            <a:p>
              <a:pPr defTabSz="932472" fontAlgn="base"/>
              <a:endParaRPr lang="en-US" sz="1200">
                <a:solidFill>
                  <a:schemeClr val="tx1"/>
                </a:solidFill>
                <a:latin typeface="Consolas" panose="020B0609020204030204" pitchFamily="49" charset="0"/>
              </a:endParaRPr>
            </a:p>
            <a:p>
              <a:pPr defTabSz="932472" fontAlgn="base"/>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1,</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Cephalocereus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senilis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2,</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Neobuxbaumia</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polylopha</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"unpublished"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3,</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Myrtillocactus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geometrizans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a:t>
              </a:r>
              <a:endParaRPr lang="en-US" sz="900">
                <a:solidFill>
                  <a:schemeClr val="tx1"/>
                </a:solidFill>
                <a:latin typeface="Consolas" panose="020B0609020204030204" pitchFamily="49" charset="0"/>
                <a:ea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81864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4199" y="1435497"/>
            <a:ext cx="11025189" cy="2092881"/>
          </a:xfrm>
        </p:spPr>
        <p:txBody>
          <a:bodyPr vert="horz" wrap="square" lIns="0" tIns="0" rIns="0" bIns="0" rtlCol="0">
            <a:spAutoFit/>
          </a:bodyPr>
          <a:lstStyle/>
          <a:p>
            <a:pPr>
              <a:lnSpc>
                <a:spcPct val="95000"/>
              </a:lnSpc>
            </a:pPr>
            <a:r>
              <a:rPr lang="en-US" dirty="0"/>
              <a:t>A single-page JavaScript app requesting the </a:t>
            </a:r>
            <a:r>
              <a:rPr lang="en-US" i="1" dirty="0" err="1"/>
              <a:t>Catalog.View.Published</a:t>
            </a:r>
            <a:r>
              <a:rPr lang="en-US" i="1" dirty="0"/>
              <a:t> </a:t>
            </a:r>
            <a:r>
              <a:rPr lang="en-US" dirty="0"/>
              <a:t>permission, used to list catalog items</a:t>
            </a:r>
          </a:p>
          <a:p>
            <a:pPr lvl="1">
              <a:lnSpc>
                <a:spcPct val="95000"/>
              </a:lnSpc>
            </a:pPr>
            <a:r>
              <a:rPr lang="en-US" dirty="0"/>
              <a:t>Q: Is this a delegated permission or application permission ?</a:t>
            </a:r>
          </a:p>
          <a:p>
            <a:pPr lvl="1">
              <a:lnSpc>
                <a:spcPct val="95000"/>
              </a:lnSpc>
            </a:pPr>
            <a:r>
              <a:rPr lang="en-US" dirty="0"/>
              <a:t>A: It </a:t>
            </a:r>
            <a:r>
              <a:rPr lang="en-US" i="1" dirty="0"/>
              <a:t>must</a:t>
            </a:r>
            <a:r>
              <a:rPr lang="en-US" dirty="0"/>
              <a:t> be delegated, because:</a:t>
            </a:r>
          </a:p>
          <a:p>
            <a:pPr lvl="2">
              <a:lnSpc>
                <a:spcPct val="95000"/>
              </a:lnSpc>
            </a:pPr>
            <a:r>
              <a:rPr lang="en-US" dirty="0"/>
              <a:t>There are users in front of the app</a:t>
            </a:r>
          </a:p>
          <a:p>
            <a:pPr lvl="2">
              <a:lnSpc>
                <a:spcPct val="95000"/>
              </a:lnSpc>
            </a:pPr>
            <a:r>
              <a:rPr lang="en-US" dirty="0"/>
              <a:t>A single page app can’t keep a secret, so can’t be a confidential client.</a:t>
            </a:r>
          </a:p>
        </p:txBody>
      </p:sp>
      <p:grpSp>
        <p:nvGrpSpPr>
          <p:cNvPr id="41" name="Group 40">
            <a:extLst>
              <a:ext uri="{FF2B5EF4-FFF2-40B4-BE49-F238E27FC236}">
                <a16:creationId xmlns:a16="http://schemas.microsoft.com/office/drawing/2014/main" id="{359918BF-19D9-4F16-B450-5C6E01226E0B}"/>
              </a:ext>
            </a:extLst>
          </p:cNvPr>
          <p:cNvGrpSpPr/>
          <p:nvPr/>
        </p:nvGrpSpPr>
        <p:grpSpPr>
          <a:xfrm>
            <a:off x="3405732" y="3685574"/>
            <a:ext cx="4902022" cy="1736929"/>
            <a:chOff x="967034" y="4775417"/>
            <a:chExt cx="5128966" cy="1817342"/>
          </a:xfrm>
        </p:grpSpPr>
        <p:sp>
          <p:nvSpPr>
            <p:cNvPr id="19" name="Rectangle 18">
              <a:extLst>
                <a:ext uri="{FF2B5EF4-FFF2-40B4-BE49-F238E27FC236}">
                  <a16:creationId xmlns:a16="http://schemas.microsoft.com/office/drawing/2014/main" id="{9A167769-9F92-468F-B93B-348AC83671DD}"/>
                </a:ext>
              </a:extLst>
            </p:cNvPr>
            <p:cNvSpPr/>
            <p:nvPr/>
          </p:nvSpPr>
          <p:spPr bwMode="auto">
            <a:xfrm>
              <a:off x="2835670" y="5196483"/>
              <a:ext cx="1292144" cy="10725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ctr" anchorCtr="0" compatLnSpc="1">
              <a:prstTxWarp prst="textNoShape">
                <a:avLst/>
              </a:prstTxWarp>
            </a:bodyPr>
            <a:lstStyle/>
            <a:p>
              <a:pPr algn="ctr" defTabSz="932472" fontAlgn="base">
                <a:spcBef>
                  <a:spcPct val="0"/>
                </a:spcBef>
                <a:spcAft>
                  <a:spcPct val="0"/>
                </a:spcAft>
              </a:pPr>
              <a:r>
                <a:rPr lang="es-MX" sz="1800">
                  <a:gradFill>
                    <a:gsLst>
                      <a:gs pos="40075">
                        <a:srgbClr val="FFFFFF"/>
                      </a:gs>
                      <a:gs pos="30000">
                        <a:srgbClr val="FFFFFF"/>
                      </a:gs>
                    </a:gsLst>
                    <a:lin ang="5400000" scaled="0"/>
                  </a:gradFill>
                </a:rPr>
                <a:t>Cactus </a:t>
              </a:r>
              <a:r>
                <a:rPr lang="es-MX" sz="1800" err="1">
                  <a:gradFill>
                    <a:gsLst>
                      <a:gs pos="40075">
                        <a:srgbClr val="FFFFFF"/>
                      </a:gs>
                      <a:gs pos="30000">
                        <a:srgbClr val="FFFFFF"/>
                      </a:gs>
                    </a:gsLst>
                    <a:lin ang="5400000" scaled="0"/>
                  </a:gradFill>
                </a:rPr>
                <a:t>Catalog</a:t>
              </a:r>
              <a:endParaRPr lang="es-MX" sz="1800">
                <a:gradFill>
                  <a:gsLst>
                    <a:gs pos="40075">
                      <a:srgbClr val="FFFFFF"/>
                    </a:gs>
                    <a:gs pos="30000">
                      <a:srgbClr val="FFFFFF"/>
                    </a:gs>
                  </a:gsLst>
                  <a:lin ang="5400000" scaled="0"/>
                </a:gradFill>
              </a:endParaRPr>
            </a:p>
          </p:txBody>
        </p:sp>
        <p:sp>
          <p:nvSpPr>
            <p:cNvPr id="20" name="Rectangle 19">
              <a:extLst>
                <a:ext uri="{FF2B5EF4-FFF2-40B4-BE49-F238E27FC236}">
                  <a16:creationId xmlns:a16="http://schemas.microsoft.com/office/drawing/2014/main" id="{AF6BE394-6C6D-4B1C-BDA7-F247FBC466F6}"/>
                </a:ext>
              </a:extLst>
            </p:cNvPr>
            <p:cNvSpPr/>
            <p:nvPr/>
          </p:nvSpPr>
          <p:spPr bwMode="auto">
            <a:xfrm>
              <a:off x="4803856" y="5196484"/>
              <a:ext cx="1292144" cy="107255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ctr" anchorCtr="0" compatLnSpc="1">
              <a:prstTxWarp prst="textNoShape">
                <a:avLst/>
              </a:prstTxWarp>
            </a:bodyPr>
            <a:lstStyle/>
            <a:p>
              <a:pPr algn="ctr" defTabSz="932472" fontAlgn="base">
                <a:spcBef>
                  <a:spcPct val="0"/>
                </a:spcBef>
                <a:spcAft>
                  <a:spcPct val="0"/>
                </a:spcAft>
              </a:pPr>
              <a:r>
                <a:rPr lang="es-MX" sz="1800" err="1">
                  <a:gradFill>
                    <a:gsLst>
                      <a:gs pos="40075">
                        <a:srgbClr val="FFFFFF"/>
                      </a:gs>
                      <a:gs pos="30000">
                        <a:srgbClr val="FFFFFF"/>
                      </a:gs>
                    </a:gsLst>
                    <a:lin ang="5400000" scaled="0"/>
                  </a:gradFill>
                </a:rPr>
                <a:t>Catalog</a:t>
              </a:r>
              <a:r>
                <a:rPr lang="es-MX" sz="1800">
                  <a:gradFill>
                    <a:gsLst>
                      <a:gs pos="40075">
                        <a:srgbClr val="FFFFFF"/>
                      </a:gs>
                      <a:gs pos="30000">
                        <a:srgbClr val="FFFFFF"/>
                      </a:gs>
                    </a:gsLst>
                    <a:lin ang="5400000" scaled="0"/>
                  </a:gradFill>
                </a:rPr>
                <a:t> API</a:t>
              </a:r>
              <a:endParaRPr lang="en-US" sz="1800">
                <a:gradFill>
                  <a:gsLst>
                    <a:gs pos="40075">
                      <a:srgbClr val="FFFFFF"/>
                    </a:gs>
                    <a:gs pos="30000">
                      <a:srgbClr val="FFFFFF"/>
                    </a:gs>
                  </a:gsLst>
                  <a:lin ang="5400000" scaled="0"/>
                </a:gradFill>
              </a:endParaRPr>
            </a:p>
          </p:txBody>
        </p:sp>
        <p:cxnSp>
          <p:nvCxnSpPr>
            <p:cNvPr id="21" name="Straight Arrow Connector 20">
              <a:extLst>
                <a:ext uri="{FF2B5EF4-FFF2-40B4-BE49-F238E27FC236}">
                  <a16:creationId xmlns:a16="http://schemas.microsoft.com/office/drawing/2014/main" id="{8F2FCDE5-FD24-4C1D-B9EC-5F99E33007DE}"/>
                </a:ext>
              </a:extLst>
            </p:cNvPr>
            <p:cNvCxnSpPr>
              <a:cxnSpLocks/>
              <a:stCxn id="25" idx="3"/>
            </p:cNvCxnSpPr>
            <p:nvPr/>
          </p:nvCxnSpPr>
          <p:spPr>
            <a:xfrm flipV="1">
              <a:off x="1421280" y="5340366"/>
              <a:ext cx="1408739"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5C781E-EF7A-4558-B4A3-ECBDAE50E30A}"/>
                </a:ext>
              </a:extLst>
            </p:cNvPr>
            <p:cNvCxnSpPr>
              <a:cxnSpLocks/>
              <a:stCxn id="19" idx="3"/>
              <a:endCxn id="20" idx="1"/>
            </p:cNvCxnSpPr>
            <p:nvPr/>
          </p:nvCxnSpPr>
          <p:spPr>
            <a:xfrm>
              <a:off x="4127814" y="5732760"/>
              <a:ext cx="67604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1D1F7498-4489-4B21-B332-236C9E757BAB}"/>
                </a:ext>
              </a:extLst>
            </p:cNvPr>
            <p:cNvPicPr>
              <a:picLocks noChangeAspect="1"/>
            </p:cNvPicPr>
            <p:nvPr/>
          </p:nvPicPr>
          <p:blipFill>
            <a:blip r:embed="rId3"/>
            <a:stretch>
              <a:fillRect/>
            </a:stretch>
          </p:blipFill>
          <p:spPr>
            <a:xfrm>
              <a:off x="1450243" y="5462860"/>
              <a:ext cx="454246" cy="1129899"/>
            </a:xfrm>
            <a:prstGeom prst="rect">
              <a:avLst/>
            </a:prstGeom>
          </p:spPr>
        </p:pic>
        <p:pic>
          <p:nvPicPr>
            <p:cNvPr id="25" name="Picture 24">
              <a:extLst>
                <a:ext uri="{FF2B5EF4-FFF2-40B4-BE49-F238E27FC236}">
                  <a16:creationId xmlns:a16="http://schemas.microsoft.com/office/drawing/2014/main" id="{CD8383EB-C61A-4FE1-97D9-E142EF706BDC}"/>
                </a:ext>
              </a:extLst>
            </p:cNvPr>
            <p:cNvPicPr>
              <a:picLocks noChangeAspect="1"/>
            </p:cNvPicPr>
            <p:nvPr/>
          </p:nvPicPr>
          <p:blipFill>
            <a:blip r:embed="rId4"/>
            <a:stretch>
              <a:fillRect/>
            </a:stretch>
          </p:blipFill>
          <p:spPr>
            <a:xfrm>
              <a:off x="967034" y="4775417"/>
              <a:ext cx="454246" cy="1129899"/>
            </a:xfrm>
            <a:prstGeom prst="rect">
              <a:avLst/>
            </a:prstGeom>
          </p:spPr>
        </p:pic>
        <p:cxnSp>
          <p:nvCxnSpPr>
            <p:cNvPr id="29" name="Straight Arrow Connector 28">
              <a:extLst>
                <a:ext uri="{FF2B5EF4-FFF2-40B4-BE49-F238E27FC236}">
                  <a16:creationId xmlns:a16="http://schemas.microsoft.com/office/drawing/2014/main" id="{5D796BAC-54F4-4166-9B66-8EB679583DC0}"/>
                </a:ext>
              </a:extLst>
            </p:cNvPr>
            <p:cNvCxnSpPr>
              <a:cxnSpLocks/>
              <a:stCxn id="23" idx="3"/>
            </p:cNvCxnSpPr>
            <p:nvPr/>
          </p:nvCxnSpPr>
          <p:spPr>
            <a:xfrm>
              <a:off x="1904489" y="6027810"/>
              <a:ext cx="92553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211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2613" y="2438578"/>
            <a:ext cx="7003783" cy="2403735"/>
          </a:xfrm>
        </p:spPr>
        <p:txBody>
          <a:bodyPr vert="horz" wrap="square" lIns="0" tIns="0" rIns="0" bIns="0" rtlCol="0">
            <a:spAutoFit/>
          </a:bodyPr>
          <a:lstStyle/>
          <a:p>
            <a:pPr marL="0" indent="0">
              <a:lnSpc>
                <a:spcPct val="95000"/>
              </a:lnSpc>
              <a:buNone/>
            </a:pPr>
            <a:r>
              <a:rPr lang="en-US" dirty="0"/>
              <a:t>Alice, who is an </a:t>
            </a:r>
            <a:r>
              <a:rPr lang="en-US" i="1" dirty="0"/>
              <a:t>Admin</a:t>
            </a:r>
            <a:r>
              <a:rPr lang="en-US" dirty="0"/>
              <a:t>, signs in to </a:t>
            </a:r>
            <a:r>
              <a:rPr lang="en-US" i="1" dirty="0"/>
              <a:t>Cactus Catalog </a:t>
            </a:r>
            <a:r>
              <a:rPr lang="en-US" dirty="0"/>
              <a:t>and calls </a:t>
            </a:r>
            <a:r>
              <a:rPr lang="en-US" sz="2400" dirty="0">
                <a:latin typeface="Consolas" panose="020B0609020204030204" pitchFamily="49" charset="0"/>
              </a:rPr>
              <a:t>GET /items</a:t>
            </a:r>
            <a:endParaRPr lang="en-US" dirty="0"/>
          </a:p>
          <a:p>
            <a:pPr marL="228600" lvl="1" indent="0">
              <a:lnSpc>
                <a:spcPct val="95000"/>
              </a:lnSpc>
              <a:buNone/>
            </a:pPr>
            <a:r>
              <a:rPr lang="en-US" dirty="0"/>
              <a:t>Q: What items should Alice see?</a:t>
            </a:r>
          </a:p>
          <a:p>
            <a:pPr marL="228600" lvl="1" indent="0">
              <a:lnSpc>
                <a:spcPct val="95000"/>
              </a:lnSpc>
              <a:buNone/>
            </a:pPr>
            <a:r>
              <a:rPr lang="en-US" dirty="0"/>
              <a:t>A: Only published items are listed. Although Alice is considered an </a:t>
            </a:r>
            <a:r>
              <a:rPr lang="en-US" i="1" dirty="0"/>
              <a:t>Admin</a:t>
            </a:r>
            <a:r>
              <a:rPr lang="en-US" dirty="0"/>
              <a:t> by the API and is allowed to view all items, the client app has </a:t>
            </a:r>
            <a:r>
              <a:rPr lang="en-US" i="1" dirty="0" err="1"/>
              <a:t>Catalog.View.Published</a:t>
            </a:r>
            <a:r>
              <a:rPr lang="en-US" i="1" dirty="0"/>
              <a:t> </a:t>
            </a:r>
            <a:r>
              <a:rPr lang="en-US" dirty="0"/>
              <a:t>permissions.</a:t>
            </a: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7593633" y="2019300"/>
            <a:ext cx="4010103"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7599284" y="2019300"/>
            <a:ext cx="4010103" cy="3262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a:t>
            </a:r>
          </a:p>
          <a:p>
            <a:pPr defTabSz="932472" fontAlgn="base"/>
            <a:endParaRPr lang="en-US" sz="2400">
              <a:solidFill>
                <a:schemeClr val="tx1"/>
              </a:solidFill>
            </a:endParaRPr>
          </a:p>
          <a:p>
            <a:pPr defTabSz="932472" fontAlgn="base"/>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1,</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Cephalocereus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senilis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3,</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Myrtillocactus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geometrizans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a:t>
            </a:r>
            <a:endParaRPr lang="en-US" sz="900">
              <a:solidFill>
                <a:schemeClr val="tx1"/>
              </a:solidFill>
              <a:latin typeface="Consolas" panose="020B0609020204030204" pitchFamily="49" charset="0"/>
              <a:ea typeface="Segoe UI" panose="020B0502040204020203" pitchFamily="34" charset="0"/>
              <a:cs typeface="Segoe UI" panose="020B0502040204020203" pitchFamily="34" charset="0"/>
            </a:endParaRPr>
          </a:p>
        </p:txBody>
      </p:sp>
      <p:graphicFrame>
        <p:nvGraphicFramePr>
          <p:cNvPr id="2" name="Table 1">
            <a:extLst>
              <a:ext uri="{FF2B5EF4-FFF2-40B4-BE49-F238E27FC236}">
                <a16:creationId xmlns:a16="http://schemas.microsoft.com/office/drawing/2014/main" id="{0874737C-9D64-4D9F-9DFC-98E6DC7E743F}"/>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dirty="0"/>
                        <a:t>published</a:t>
                      </a:r>
                    </a:p>
                  </a:txBody>
                  <a:tcPr/>
                </a:tc>
                <a:extLst>
                  <a:ext uri="{0D108BD9-81ED-4DB2-BD59-A6C34878D82A}">
                    <a16:rowId xmlns:a16="http://schemas.microsoft.com/office/drawing/2014/main" val="3430190683"/>
                  </a:ext>
                </a:extLst>
              </a:tr>
            </a:tbl>
          </a:graphicData>
        </a:graphic>
      </p:graphicFrame>
      <p:sp>
        <p:nvSpPr>
          <p:cNvPr id="3" name="TextBox 2">
            <a:extLst>
              <a:ext uri="{FF2B5EF4-FFF2-40B4-BE49-F238E27FC236}">
                <a16:creationId xmlns:a16="http://schemas.microsoft.com/office/drawing/2014/main" id="{EE3CDB42-82B1-4920-9063-6EF91901FD8C}"/>
              </a:ext>
            </a:extLst>
          </p:cNvPr>
          <p:cNvSpPr txBox="1"/>
          <p:nvPr/>
        </p:nvSpPr>
        <p:spPr>
          <a:xfrm>
            <a:off x="588263" y="1515248"/>
            <a:ext cx="8135113" cy="615553"/>
          </a:xfrm>
          <a:prstGeom prst="rect">
            <a:avLst/>
          </a:prstGeom>
          <a:noFill/>
        </p:spPr>
        <p:txBody>
          <a:bodyPr wrap="square" lIns="0" tIns="0" rIns="0" bIns="0" rtlCol="0">
            <a:spAutoFit/>
          </a:bodyPr>
          <a:lstStyle/>
          <a:p>
            <a:r>
              <a:rPr lang="en-US" sz="2000" i="1" dirty="0"/>
              <a:t>App has consent for </a:t>
            </a:r>
            <a:r>
              <a:rPr lang="en-US" sz="2000" i="1" dirty="0" err="1"/>
              <a:t>Catalog.View.Published</a:t>
            </a:r>
            <a:r>
              <a:rPr lang="en-US" sz="2000" i="1" dirty="0"/>
              <a:t>: List only published items</a:t>
            </a:r>
          </a:p>
          <a:p>
            <a:r>
              <a:rPr lang="en-US" sz="2000" i="1" dirty="0"/>
              <a:t>Admins can view all items</a:t>
            </a:r>
          </a:p>
        </p:txBody>
      </p:sp>
    </p:spTree>
    <p:extLst>
      <p:ext uri="{BB962C8B-B14F-4D97-AF65-F5344CB8AC3E}">
        <p14:creationId xmlns:p14="http://schemas.microsoft.com/office/powerpoint/2010/main" val="205085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2613" y="2621331"/>
            <a:ext cx="7009876" cy="2111347"/>
          </a:xfrm>
        </p:spPr>
        <p:txBody>
          <a:bodyPr vert="horz" wrap="square" lIns="0" tIns="0" rIns="0" bIns="0" rtlCol="0">
            <a:spAutoFit/>
          </a:bodyPr>
          <a:lstStyle/>
          <a:p>
            <a:pPr marL="0" indent="0">
              <a:lnSpc>
                <a:spcPct val="95000"/>
              </a:lnSpc>
              <a:buNone/>
            </a:pPr>
            <a:r>
              <a:rPr lang="en-US" dirty="0"/>
              <a:t>Bob, who is a </a:t>
            </a:r>
            <a:r>
              <a:rPr lang="en-US" i="1" dirty="0"/>
              <a:t>User</a:t>
            </a:r>
            <a:r>
              <a:rPr lang="en-US" dirty="0"/>
              <a:t>, signs in to </a:t>
            </a:r>
            <a:r>
              <a:rPr lang="en-US" i="1" dirty="0"/>
              <a:t>Cactus Catalog </a:t>
            </a:r>
            <a:r>
              <a:rPr lang="en-US" dirty="0"/>
              <a:t>and calls </a:t>
            </a:r>
            <a:r>
              <a:rPr lang="en-US" sz="2400" dirty="0">
                <a:latin typeface="Consolas" panose="020B0609020204030204" pitchFamily="49" charset="0"/>
              </a:rPr>
              <a:t>GET /items/1</a:t>
            </a:r>
            <a:endParaRPr lang="en-US" dirty="0"/>
          </a:p>
          <a:p>
            <a:pPr marL="228600" lvl="1" indent="0">
              <a:lnSpc>
                <a:spcPct val="95000"/>
              </a:lnSpc>
              <a:buNone/>
            </a:pPr>
            <a:r>
              <a:rPr lang="en-US" dirty="0"/>
              <a:t>Q: Should Bob see item 1?</a:t>
            </a:r>
          </a:p>
          <a:p>
            <a:pPr marL="228600" lvl="1" indent="0">
              <a:lnSpc>
                <a:spcPct val="95000"/>
              </a:lnSpc>
              <a:buNone/>
            </a:pPr>
            <a:r>
              <a:rPr lang="en-US" dirty="0"/>
              <a:t>A: The requested item is returned. Because it is a published item, both Bob and the client app (on Bob’s behalf) have permission.</a:t>
            </a:r>
            <a:endParaRPr lang="en-US" sz="1600" dirty="0">
              <a:latin typeface="Consolas" panose="020B0609020204030204" pitchFamily="49" charset="0"/>
            </a:endParaRP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7596680" y="2005778"/>
            <a:ext cx="4010103"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7599284" y="2019300"/>
            <a:ext cx="4010103" cy="19082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/items/1</a:t>
            </a:r>
          </a:p>
          <a:p>
            <a:pPr defTabSz="932472" fontAlgn="base"/>
            <a:endParaRPr lang="en-US" sz="2000">
              <a:solidFill>
                <a:schemeClr val="tx1"/>
              </a:solidFill>
            </a:endParaRPr>
          </a:p>
          <a:p>
            <a:pPr defTabSz="932472" fontAlgn="base"/>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"id": 1,</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Cephalocereus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senilis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a:t>
            </a:r>
            <a:endParaRPr lang="en-US" sz="900">
              <a:solidFill>
                <a:schemeClr val="tx1"/>
              </a:solidFill>
              <a:latin typeface="Consolas" panose="020B0609020204030204" pitchFamily="49" charset="0"/>
              <a:ea typeface="Segoe UI" panose="020B0502040204020203" pitchFamily="34" charset="0"/>
              <a:cs typeface="Segoe UI" panose="020B0502040204020203" pitchFamily="34" charset="0"/>
            </a:endParaRPr>
          </a:p>
        </p:txBody>
      </p:sp>
      <p:graphicFrame>
        <p:nvGraphicFramePr>
          <p:cNvPr id="7" name="Table 6">
            <a:extLst>
              <a:ext uri="{FF2B5EF4-FFF2-40B4-BE49-F238E27FC236}">
                <a16:creationId xmlns:a16="http://schemas.microsoft.com/office/drawing/2014/main" id="{D9352E1D-2B1C-4DBA-96C1-07FBEA0562D5}"/>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dirty="0"/>
                        <a:t>published</a:t>
                      </a:r>
                    </a:p>
                  </a:txBody>
                  <a:tcPr/>
                </a:tc>
                <a:extLst>
                  <a:ext uri="{0D108BD9-81ED-4DB2-BD59-A6C34878D82A}">
                    <a16:rowId xmlns:a16="http://schemas.microsoft.com/office/drawing/2014/main" val="3430190683"/>
                  </a:ext>
                </a:extLst>
              </a:tr>
            </a:tbl>
          </a:graphicData>
        </a:graphic>
      </p:graphicFrame>
      <p:sp>
        <p:nvSpPr>
          <p:cNvPr id="8" name="TextBox 7">
            <a:extLst>
              <a:ext uri="{FF2B5EF4-FFF2-40B4-BE49-F238E27FC236}">
                <a16:creationId xmlns:a16="http://schemas.microsoft.com/office/drawing/2014/main" id="{4FC4A640-C4E5-4A1C-8463-E53177D98B40}"/>
              </a:ext>
            </a:extLst>
          </p:cNvPr>
          <p:cNvSpPr txBox="1"/>
          <p:nvPr/>
        </p:nvSpPr>
        <p:spPr>
          <a:xfrm>
            <a:off x="588263" y="1520858"/>
            <a:ext cx="8226553" cy="615553"/>
          </a:xfrm>
          <a:prstGeom prst="rect">
            <a:avLst/>
          </a:prstGeom>
          <a:noFill/>
        </p:spPr>
        <p:txBody>
          <a:bodyPr wrap="square" lIns="0" tIns="0" rIns="0" bIns="0" rtlCol="0">
            <a:spAutoFit/>
          </a:bodyPr>
          <a:lstStyle/>
          <a:p>
            <a:r>
              <a:rPr lang="en-US" sz="2000" i="1"/>
              <a:t>App has consent for </a:t>
            </a:r>
            <a:r>
              <a:rPr lang="en-US" sz="2000" i="1" err="1"/>
              <a:t>Catalog.View.Published</a:t>
            </a:r>
            <a:r>
              <a:rPr lang="en-US" sz="2000" i="1"/>
              <a:t>: List only published items</a:t>
            </a:r>
          </a:p>
          <a:p>
            <a:r>
              <a:rPr lang="en-US" sz="2000" i="1"/>
              <a:t>Users can view only published items</a:t>
            </a:r>
          </a:p>
        </p:txBody>
      </p:sp>
    </p:spTree>
    <p:extLst>
      <p:ext uri="{BB962C8B-B14F-4D97-AF65-F5344CB8AC3E}">
        <p14:creationId xmlns:p14="http://schemas.microsoft.com/office/powerpoint/2010/main" val="362706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normAutofit/>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4200" y="2685740"/>
            <a:ext cx="7009876" cy="2403735"/>
          </a:xfrm>
        </p:spPr>
        <p:txBody>
          <a:bodyPr vert="horz" wrap="square" lIns="0" tIns="0" rIns="0" bIns="0" rtlCol="0">
            <a:spAutoFit/>
          </a:bodyPr>
          <a:lstStyle/>
          <a:p>
            <a:pPr marL="0" indent="0">
              <a:lnSpc>
                <a:spcPct val="95000"/>
              </a:lnSpc>
              <a:buNone/>
            </a:pPr>
            <a:r>
              <a:rPr lang="en-US" dirty="0"/>
              <a:t>Alice, who is an </a:t>
            </a:r>
            <a:r>
              <a:rPr lang="en-US" i="1" dirty="0"/>
              <a:t>Admin</a:t>
            </a:r>
            <a:r>
              <a:rPr lang="en-US" dirty="0"/>
              <a:t>, signs in to </a:t>
            </a:r>
            <a:r>
              <a:rPr lang="en-US" i="1" dirty="0"/>
              <a:t>Cactus Catalog </a:t>
            </a:r>
            <a:r>
              <a:rPr lang="en-US" dirty="0"/>
              <a:t>and calls </a:t>
            </a:r>
            <a:r>
              <a:rPr lang="en-US" sz="2400" dirty="0">
                <a:latin typeface="Consolas" panose="020B0609020204030204" pitchFamily="49" charset="0"/>
              </a:rPr>
              <a:t>GET /items/2</a:t>
            </a:r>
            <a:endParaRPr lang="en-US" dirty="0"/>
          </a:p>
          <a:p>
            <a:pPr marL="228600" lvl="1" indent="0">
              <a:lnSpc>
                <a:spcPct val="95000"/>
              </a:lnSpc>
              <a:buNone/>
            </a:pPr>
            <a:r>
              <a:rPr lang="en-US" dirty="0"/>
              <a:t>Q: Should Alice see item 2?</a:t>
            </a:r>
          </a:p>
          <a:p>
            <a:pPr marL="228600" lvl="1" indent="0">
              <a:lnSpc>
                <a:spcPct val="95000"/>
              </a:lnSpc>
              <a:buNone/>
            </a:pPr>
            <a:r>
              <a:rPr lang="en-US" dirty="0"/>
              <a:t>A: No. Although Alice is considered an </a:t>
            </a:r>
            <a:r>
              <a:rPr lang="en-US" i="1" dirty="0"/>
              <a:t>Admin</a:t>
            </a:r>
            <a:r>
              <a:rPr lang="en-US" dirty="0"/>
              <a:t> by the API and is allowed to view all items, the client app has limited delegated permissions and is not allowed to read unpublished items.</a:t>
            </a:r>
            <a:endParaRPr lang="en-US" sz="1600" dirty="0">
              <a:latin typeface="Consolas" panose="020B0609020204030204" pitchFamily="49" charset="0"/>
            </a:endParaRP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8103756" y="1947589"/>
            <a:ext cx="4010103"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8350370" y="2019300"/>
            <a:ext cx="3259017" cy="13542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/items/2</a:t>
            </a:r>
          </a:p>
          <a:p>
            <a:pPr defTabSz="932472" fontAlgn="base"/>
            <a:endParaRPr lang="en-US" sz="2000">
              <a:solidFill>
                <a:schemeClr val="tx1"/>
              </a:solidFill>
            </a:endParaRPr>
          </a:p>
          <a:p>
            <a:pPr defTabSz="932472" fontAlgn="base"/>
            <a:r>
              <a:rPr lang="en-US" sz="1200">
                <a:solidFill>
                  <a:schemeClr val="tx1"/>
                </a:solidFill>
                <a:latin typeface="Consolas" panose="020B0609020204030204" pitchFamily="49" charset="0"/>
              </a:rPr>
              <a:t>403 Forbidden</a:t>
            </a:r>
          </a:p>
          <a:p>
            <a:pPr defTabSz="932472" fontAlgn="base"/>
            <a:r>
              <a:rPr lang="en-US" sz="1200">
                <a:solidFill>
                  <a:schemeClr val="tx1"/>
                </a:solidFill>
                <a:latin typeface="Consolas" panose="020B0609020204030204" pitchFamily="49" charset="0"/>
              </a:rPr>
              <a:t>401 Unauthorized</a:t>
            </a:r>
          </a:p>
        </p:txBody>
      </p:sp>
      <p:graphicFrame>
        <p:nvGraphicFramePr>
          <p:cNvPr id="7" name="Table 6">
            <a:extLst>
              <a:ext uri="{FF2B5EF4-FFF2-40B4-BE49-F238E27FC236}">
                <a16:creationId xmlns:a16="http://schemas.microsoft.com/office/drawing/2014/main" id="{041A9B63-57C5-4A11-9B7C-52236952F1A4}"/>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dirty="0"/>
                        <a:t>published</a:t>
                      </a:r>
                    </a:p>
                  </a:txBody>
                  <a:tcPr/>
                </a:tc>
                <a:extLst>
                  <a:ext uri="{0D108BD9-81ED-4DB2-BD59-A6C34878D82A}">
                    <a16:rowId xmlns:a16="http://schemas.microsoft.com/office/drawing/2014/main" val="3430190683"/>
                  </a:ext>
                </a:extLst>
              </a:tr>
            </a:tbl>
          </a:graphicData>
        </a:graphic>
      </p:graphicFrame>
      <p:sp>
        <p:nvSpPr>
          <p:cNvPr id="2" name="TextBox 1">
            <a:extLst>
              <a:ext uri="{FF2B5EF4-FFF2-40B4-BE49-F238E27FC236}">
                <a16:creationId xmlns:a16="http://schemas.microsoft.com/office/drawing/2014/main" id="{6D7829AF-58BE-481B-9304-27DEEED7D102}"/>
              </a:ext>
            </a:extLst>
          </p:cNvPr>
          <p:cNvSpPr txBox="1"/>
          <p:nvPr/>
        </p:nvSpPr>
        <p:spPr>
          <a:xfrm>
            <a:off x="588263" y="1515248"/>
            <a:ext cx="8135113" cy="615553"/>
          </a:xfrm>
          <a:prstGeom prst="rect">
            <a:avLst/>
          </a:prstGeom>
          <a:noFill/>
        </p:spPr>
        <p:txBody>
          <a:bodyPr wrap="square" lIns="0" tIns="0" rIns="0" bIns="0" rtlCol="0">
            <a:spAutoFit/>
          </a:bodyPr>
          <a:lstStyle/>
          <a:p>
            <a:r>
              <a:rPr lang="en-US" sz="2000" i="1"/>
              <a:t>App has consent for </a:t>
            </a:r>
            <a:r>
              <a:rPr lang="en-US" sz="2000" i="1" err="1"/>
              <a:t>Catalog.View.Published</a:t>
            </a:r>
            <a:r>
              <a:rPr lang="en-US" sz="2000" i="1"/>
              <a:t>: List only published items</a:t>
            </a:r>
          </a:p>
          <a:p>
            <a:r>
              <a:rPr lang="en-US" sz="2000" i="1"/>
              <a:t>Admins can view all items</a:t>
            </a:r>
          </a:p>
        </p:txBody>
      </p:sp>
    </p:spTree>
    <p:extLst>
      <p:ext uri="{BB962C8B-B14F-4D97-AF65-F5344CB8AC3E}">
        <p14:creationId xmlns:p14="http://schemas.microsoft.com/office/powerpoint/2010/main" val="216154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4">
                                            <p:txEl>
                                              <p:pRg st="2" end="2"/>
                                            </p:txEl>
                                          </p:spTgt>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normAutofit/>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9408" y="2336618"/>
            <a:ext cx="7009876" cy="3930307"/>
          </a:xfrm>
        </p:spPr>
        <p:txBody>
          <a:bodyPr vert="horz" wrap="square" lIns="0" tIns="0" rIns="0" bIns="0" rtlCol="0">
            <a:spAutoFit/>
          </a:bodyPr>
          <a:lstStyle/>
          <a:p>
            <a:pPr marL="0" indent="0">
              <a:lnSpc>
                <a:spcPct val="95000"/>
              </a:lnSpc>
              <a:buNone/>
            </a:pPr>
            <a:r>
              <a:rPr lang="en-US" dirty="0"/>
              <a:t>Now suppose the </a:t>
            </a:r>
            <a:r>
              <a:rPr lang="en-US" i="1" dirty="0"/>
              <a:t>Cactus Catalog </a:t>
            </a:r>
            <a:r>
              <a:rPr lang="en-US" dirty="0"/>
              <a:t>app is granted the delegated permission </a:t>
            </a:r>
            <a:br>
              <a:rPr lang="en-US" dirty="0"/>
            </a:br>
            <a:r>
              <a:rPr lang="en-US" i="1" dirty="0" err="1"/>
              <a:t>Catalog.View.All</a:t>
            </a:r>
            <a:endParaRPr lang="en-US" dirty="0"/>
          </a:p>
          <a:p>
            <a:pPr marL="0" indent="0">
              <a:lnSpc>
                <a:spcPct val="95000"/>
              </a:lnSpc>
              <a:buNone/>
            </a:pPr>
            <a:endParaRPr lang="en-US" sz="1200" dirty="0"/>
          </a:p>
          <a:p>
            <a:pPr marL="0" indent="0">
              <a:lnSpc>
                <a:spcPct val="95000"/>
              </a:lnSpc>
              <a:buNone/>
            </a:pPr>
            <a:r>
              <a:rPr lang="en-US" dirty="0"/>
              <a:t>Bob, a </a:t>
            </a:r>
            <a:r>
              <a:rPr lang="en-US" i="1" dirty="0"/>
              <a:t>User</a:t>
            </a:r>
            <a:r>
              <a:rPr lang="en-US" dirty="0"/>
              <a:t>, signs in to </a:t>
            </a:r>
            <a:r>
              <a:rPr lang="en-US" i="1" dirty="0"/>
              <a:t>Cactus Catalog </a:t>
            </a:r>
            <a:r>
              <a:rPr lang="en-US" dirty="0"/>
              <a:t>and calls </a:t>
            </a:r>
            <a:r>
              <a:rPr lang="en-US" sz="2400" dirty="0">
                <a:latin typeface="Consolas" panose="020B0609020204030204" pitchFamily="49" charset="0"/>
              </a:rPr>
              <a:t>GET /items/2</a:t>
            </a:r>
            <a:endParaRPr lang="en-US" dirty="0"/>
          </a:p>
          <a:p>
            <a:pPr marL="228600" lvl="1" indent="0">
              <a:lnSpc>
                <a:spcPct val="95000"/>
              </a:lnSpc>
              <a:buNone/>
            </a:pPr>
            <a:r>
              <a:rPr lang="en-US" dirty="0"/>
              <a:t>Q: Should Bob see item 2? </a:t>
            </a:r>
          </a:p>
          <a:p>
            <a:pPr marL="228600" lvl="1" indent="0">
              <a:lnSpc>
                <a:spcPct val="95000"/>
              </a:lnSpc>
              <a:buNone/>
            </a:pPr>
            <a:r>
              <a:rPr lang="en-US" dirty="0"/>
              <a:t>A: No. Even though the app has delegated permissions to read all items, these permissions are restricted by what the user is actually allowed to do, and Bob isn’t allowed to read unpublished items.</a:t>
            </a:r>
            <a:endParaRPr lang="en-US" sz="1600" dirty="0">
              <a:latin typeface="Consolas" panose="020B0609020204030204" pitchFamily="49" charset="0"/>
            </a:endParaRP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8315864" y="2005778"/>
            <a:ext cx="3290919"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8583284" y="2019300"/>
            <a:ext cx="3026104" cy="11695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/items/2</a:t>
            </a:r>
          </a:p>
          <a:p>
            <a:pPr defTabSz="932472" fontAlgn="base"/>
            <a:endParaRPr lang="en-US" sz="2000">
              <a:solidFill>
                <a:schemeClr val="tx1"/>
              </a:solidFill>
            </a:endParaRPr>
          </a:p>
          <a:p>
            <a:pPr defTabSz="932472" fontAlgn="base"/>
            <a:r>
              <a:rPr lang="en-US" sz="1200">
                <a:solidFill>
                  <a:schemeClr val="tx1"/>
                </a:solidFill>
                <a:latin typeface="Consolas" panose="020B0609020204030204" pitchFamily="49" charset="0"/>
              </a:rPr>
              <a:t>401 Unauthorized</a:t>
            </a:r>
          </a:p>
        </p:txBody>
      </p:sp>
      <p:graphicFrame>
        <p:nvGraphicFramePr>
          <p:cNvPr id="7" name="Table 6">
            <a:extLst>
              <a:ext uri="{FF2B5EF4-FFF2-40B4-BE49-F238E27FC236}">
                <a16:creationId xmlns:a16="http://schemas.microsoft.com/office/drawing/2014/main" id="{28429169-561F-4317-AE0D-910A99F601A2}"/>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dirty="0"/>
                        <a:t>published</a:t>
                      </a:r>
                    </a:p>
                  </a:txBody>
                  <a:tcPr/>
                </a:tc>
                <a:extLst>
                  <a:ext uri="{0D108BD9-81ED-4DB2-BD59-A6C34878D82A}">
                    <a16:rowId xmlns:a16="http://schemas.microsoft.com/office/drawing/2014/main" val="3430190683"/>
                  </a:ext>
                </a:extLst>
              </a:tr>
            </a:tbl>
          </a:graphicData>
        </a:graphic>
      </p:graphicFrame>
      <p:sp>
        <p:nvSpPr>
          <p:cNvPr id="8" name="TextBox 7">
            <a:extLst>
              <a:ext uri="{FF2B5EF4-FFF2-40B4-BE49-F238E27FC236}">
                <a16:creationId xmlns:a16="http://schemas.microsoft.com/office/drawing/2014/main" id="{91178A44-F002-46D2-896A-CE75C89F4146}"/>
              </a:ext>
            </a:extLst>
          </p:cNvPr>
          <p:cNvSpPr txBox="1"/>
          <p:nvPr/>
        </p:nvSpPr>
        <p:spPr>
          <a:xfrm>
            <a:off x="588263" y="1515248"/>
            <a:ext cx="6266165" cy="615553"/>
          </a:xfrm>
          <a:prstGeom prst="rect">
            <a:avLst/>
          </a:prstGeom>
          <a:noFill/>
        </p:spPr>
        <p:txBody>
          <a:bodyPr wrap="square" lIns="0" tIns="0" rIns="0" bIns="0" rtlCol="0">
            <a:spAutoFit/>
          </a:bodyPr>
          <a:lstStyle/>
          <a:p>
            <a:r>
              <a:rPr lang="en-US" sz="2000" i="1"/>
              <a:t>App has consent for </a:t>
            </a:r>
            <a:r>
              <a:rPr lang="en-US" sz="2000" i="1" err="1"/>
              <a:t>Catalog.View.All</a:t>
            </a:r>
            <a:r>
              <a:rPr lang="en-US" sz="2000" i="1"/>
              <a:t>: List all items</a:t>
            </a:r>
          </a:p>
          <a:p>
            <a:r>
              <a:rPr lang="en-US" sz="2000">
                <a:gradFill>
                  <a:gsLst>
                    <a:gs pos="2917">
                      <a:schemeClr val="tx1"/>
                    </a:gs>
                    <a:gs pos="30000">
                      <a:schemeClr val="tx1"/>
                    </a:gs>
                  </a:gsLst>
                  <a:lin ang="5400000" scaled="0"/>
                </a:gradFill>
              </a:rPr>
              <a:t>Users can view only published items</a:t>
            </a:r>
          </a:p>
        </p:txBody>
      </p:sp>
    </p:spTree>
    <p:extLst>
      <p:ext uri="{BB962C8B-B14F-4D97-AF65-F5344CB8AC3E}">
        <p14:creationId xmlns:p14="http://schemas.microsoft.com/office/powerpoint/2010/main" val="346924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Azure AD checks for authorization</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4" name="Graphic 23" descr="User">
            <a:extLst>
              <a:ext uri="{FF2B5EF4-FFF2-40B4-BE49-F238E27FC236}">
                <a16:creationId xmlns:a16="http://schemas.microsoft.com/office/drawing/2014/main" id="{7338932F-7C65-466B-95F4-72EF76B72D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55946" y="1717248"/>
            <a:ext cx="914400" cy="914400"/>
          </a:xfrm>
          <a:prstGeom prst="rect">
            <a:avLst/>
          </a:prstGeom>
        </p:spPr>
      </p:pic>
      <p:sp>
        <p:nvSpPr>
          <p:cNvPr id="4" name="Arrow: Right 3">
            <a:extLst>
              <a:ext uri="{FF2B5EF4-FFF2-40B4-BE49-F238E27FC236}">
                <a16:creationId xmlns:a16="http://schemas.microsoft.com/office/drawing/2014/main" id="{FF64D26E-48AD-4967-AC0D-E7CF4B5F1C34}"/>
              </a:ext>
            </a:extLst>
          </p:cNvPr>
          <p:cNvSpPr/>
          <p:nvPr/>
        </p:nvSpPr>
        <p:spPr bwMode="auto">
          <a:xfrm>
            <a:off x="7352621" y="1947395"/>
            <a:ext cx="3565236" cy="45585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7" name="Graphic 6" descr="Server outline">
            <a:extLst>
              <a:ext uri="{FF2B5EF4-FFF2-40B4-BE49-F238E27FC236}">
                <a16:creationId xmlns:a16="http://schemas.microsoft.com/office/drawing/2014/main" id="{F68E3AAB-E0E0-4CAF-AF9F-D36A568CA5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55946" y="1748197"/>
            <a:ext cx="914400" cy="914400"/>
          </a:xfrm>
          <a:prstGeom prst="rect">
            <a:avLst/>
          </a:prstGeom>
        </p:spPr>
      </p:pic>
    </p:spTree>
    <p:extLst>
      <p:ext uri="{BB962C8B-B14F-4D97-AF65-F5344CB8AC3E}">
        <p14:creationId xmlns:p14="http://schemas.microsoft.com/office/powerpoint/2010/main" val="1950298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55A3B-AD84-4F74-90F8-AB1BB5DBCF17}"/>
              </a:ext>
            </a:extLst>
          </p:cNvPr>
          <p:cNvSpPr>
            <a:spLocks noGrp="1"/>
          </p:cNvSpPr>
          <p:nvPr>
            <p:ph type="title"/>
          </p:nvPr>
        </p:nvSpPr>
        <p:spPr>
          <a:xfrm>
            <a:off x="368596" y="457200"/>
            <a:ext cx="11238187" cy="563405"/>
          </a:xfrm>
        </p:spPr>
        <p:txBody>
          <a:bodyPr>
            <a:normAutofit/>
          </a:bodyPr>
          <a:lstStyle/>
          <a:p>
            <a:r>
              <a:rPr lang="en-US" sz="2400">
                <a:cs typeface="Segoe UI"/>
              </a:rPr>
              <a:t>Permission and Consent Framework</a:t>
            </a:r>
            <a:endParaRPr lang="en-US" sz="2400"/>
          </a:p>
        </p:txBody>
      </p:sp>
      <p:sp>
        <p:nvSpPr>
          <p:cNvPr id="3" name="Content Placeholder 2">
            <a:extLst>
              <a:ext uri="{FF2B5EF4-FFF2-40B4-BE49-F238E27FC236}">
                <a16:creationId xmlns:a16="http://schemas.microsoft.com/office/drawing/2014/main" id="{21D20309-EF6E-4F5E-9AFC-651641E565AF}"/>
              </a:ext>
            </a:extLst>
          </p:cNvPr>
          <p:cNvSpPr>
            <a:spLocks noGrp="1"/>
          </p:cNvSpPr>
          <p:nvPr>
            <p:ph idx="1"/>
          </p:nvPr>
        </p:nvSpPr>
        <p:spPr>
          <a:xfrm>
            <a:off x="368596" y="1187412"/>
            <a:ext cx="5529500" cy="1994392"/>
          </a:xfrm>
        </p:spPr>
        <p:txBody>
          <a:bodyPr vert="horz" wrap="square" lIns="0" tIns="0" rIns="0" bIns="0" rtlCol="0" anchor="t">
            <a:spAutoFit/>
          </a:bodyPr>
          <a:lstStyle/>
          <a:p>
            <a:pPr marL="0" indent="0">
              <a:buNone/>
            </a:pPr>
            <a:r>
              <a:rPr lang="en-US" sz="2400">
                <a:solidFill>
                  <a:schemeClr val="tx1"/>
                </a:solidFill>
                <a:latin typeface="Segoe UI Semilight"/>
                <a:cs typeface="Segoe UI Semilight"/>
              </a:rPr>
              <a:t>For Labs and Exercises please refer to the below link - </a:t>
            </a:r>
            <a:endParaRPr lang="en-US"/>
          </a:p>
          <a:p>
            <a:endParaRPr lang="en-US" sz="2400">
              <a:solidFill>
                <a:schemeClr val="tx1"/>
              </a:solidFill>
            </a:endParaRPr>
          </a:p>
          <a:p>
            <a:pPr marL="0" indent="0">
              <a:buNone/>
            </a:pPr>
            <a:r>
              <a:rPr lang="en-US" sz="2400">
                <a:solidFill>
                  <a:srgbClr val="6EAC1C"/>
                </a:solidFill>
                <a:hlinkClick r:id="rId3"/>
              </a:rPr>
              <a:t>Permissions and Consent Framework - Learn | Microsoft Docs</a:t>
            </a:r>
            <a:endParaRPr lang="en-US" sz="2400">
              <a:solidFill>
                <a:schemeClr val="tx1"/>
              </a:solidFill>
            </a:endParaRPr>
          </a:p>
        </p:txBody>
      </p:sp>
      <p:pic>
        <p:nvPicPr>
          <p:cNvPr id="6" name="Picture 5">
            <a:extLst>
              <a:ext uri="{FF2B5EF4-FFF2-40B4-BE49-F238E27FC236}">
                <a16:creationId xmlns:a16="http://schemas.microsoft.com/office/drawing/2014/main" id="{6B6968E4-F96E-4C55-B218-F5B19D94CA4A}"/>
              </a:ext>
            </a:extLst>
          </p:cNvPr>
          <p:cNvPicPr>
            <a:picLocks noChangeAspect="1"/>
          </p:cNvPicPr>
          <p:nvPr/>
        </p:nvPicPr>
        <p:blipFill rotWithShape="1">
          <a:blip r:embed="rId4"/>
          <a:srcRect l="21921" r="19212"/>
          <a:stretch/>
        </p:blipFill>
        <p:spPr>
          <a:xfrm>
            <a:off x="6096000" y="0"/>
            <a:ext cx="6096000" cy="6858000"/>
          </a:xfrm>
          <a:prstGeom prst="rect">
            <a:avLst/>
          </a:prstGeom>
        </p:spPr>
      </p:pic>
    </p:spTree>
    <p:extLst>
      <p:ext uri="{BB962C8B-B14F-4D97-AF65-F5344CB8AC3E}">
        <p14:creationId xmlns:p14="http://schemas.microsoft.com/office/powerpoint/2010/main" val="5430460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600B7-DC94-409D-A944-7D1E042C1BA6}"/>
              </a:ext>
            </a:extLst>
          </p:cNvPr>
          <p:cNvSpPr>
            <a:spLocks noGrp="1"/>
          </p:cNvSpPr>
          <p:nvPr>
            <p:ph type="title"/>
          </p:nvPr>
        </p:nvSpPr>
        <p:spPr/>
        <p:txBody>
          <a:bodyPr/>
          <a:lstStyle/>
          <a:p>
            <a:r>
              <a:rPr lang="en-US"/>
              <a:t>Microsoft Graph permissions names</a:t>
            </a:r>
          </a:p>
        </p:txBody>
      </p:sp>
      <p:sp>
        <p:nvSpPr>
          <p:cNvPr id="3" name="Text Placeholder 2">
            <a:extLst>
              <a:ext uri="{FF2B5EF4-FFF2-40B4-BE49-F238E27FC236}">
                <a16:creationId xmlns:a16="http://schemas.microsoft.com/office/drawing/2014/main" id="{DD47F41A-1497-41A3-952D-07126E5DCC23}"/>
              </a:ext>
            </a:extLst>
          </p:cNvPr>
          <p:cNvSpPr>
            <a:spLocks noGrp="1"/>
          </p:cNvSpPr>
          <p:nvPr>
            <p:ph type="body" sz="quarter" idx="10"/>
          </p:nvPr>
        </p:nvSpPr>
        <p:spPr>
          <a:xfrm>
            <a:off x="455995" y="1644262"/>
            <a:ext cx="11306469" cy="321370"/>
          </a:xfrm>
        </p:spPr>
        <p:txBody>
          <a:bodyPr/>
          <a:lstStyle/>
          <a:p>
            <a:pPr algn="ctr"/>
            <a:r>
              <a:rPr lang="en-US" sz="2745" err="1">
                <a:latin typeface="Consolas" panose="020B0609020204030204" pitchFamily="49" charset="0"/>
              </a:rPr>
              <a:t>Resource.Operation.Constraint</a:t>
            </a:r>
            <a:endParaRPr lang="en-US" sz="2745">
              <a:latin typeface="Consolas" panose="020B0609020204030204" pitchFamily="49" charset="0"/>
            </a:endParaRPr>
          </a:p>
        </p:txBody>
      </p:sp>
      <p:graphicFrame>
        <p:nvGraphicFramePr>
          <p:cNvPr id="7" name="Table Placeholder 13">
            <a:extLst>
              <a:ext uri="{FF2B5EF4-FFF2-40B4-BE49-F238E27FC236}">
                <a16:creationId xmlns:a16="http://schemas.microsoft.com/office/drawing/2014/main" id="{B7981D99-858A-4D82-A61B-D6B1CAE2B00A}"/>
              </a:ext>
            </a:extLst>
          </p:cNvPr>
          <p:cNvGraphicFramePr>
            <a:graphicFrameLocks/>
          </p:cNvGraphicFramePr>
          <p:nvPr/>
        </p:nvGraphicFramePr>
        <p:xfrm>
          <a:off x="455995" y="2508207"/>
          <a:ext cx="11132334" cy="3892072"/>
        </p:xfrm>
        <a:graphic>
          <a:graphicData uri="http://schemas.openxmlformats.org/drawingml/2006/table">
            <a:tbl>
              <a:tblPr firstRow="1" bandRow="1">
                <a:tableStyleId>{21E4AEA4-8DFA-4A89-87EB-49C32662AFE0}</a:tableStyleId>
              </a:tblPr>
              <a:tblGrid>
                <a:gridCol w="1874137">
                  <a:extLst>
                    <a:ext uri="{9D8B030D-6E8A-4147-A177-3AD203B41FA5}">
                      <a16:colId xmlns:a16="http://schemas.microsoft.com/office/drawing/2014/main" val="646318229"/>
                    </a:ext>
                  </a:extLst>
                </a:gridCol>
                <a:gridCol w="9258197">
                  <a:extLst>
                    <a:ext uri="{9D8B030D-6E8A-4147-A177-3AD203B41FA5}">
                      <a16:colId xmlns:a16="http://schemas.microsoft.com/office/drawing/2014/main" val="2037588904"/>
                    </a:ext>
                  </a:extLst>
                </a:gridCol>
              </a:tblGrid>
              <a:tr h="735286">
                <a:tc>
                  <a:txBody>
                    <a:bodyPr/>
                    <a:lstStyle/>
                    <a:p>
                      <a:r>
                        <a:rPr lang="en-US" sz="1800" kern="1200"/>
                        <a:t>Constraint</a:t>
                      </a:r>
                      <a:endParaRPr lang="en-US" sz="1800" b="1" kern="1200">
                        <a:solidFill>
                          <a:schemeClr val="bg2"/>
                        </a:solidFill>
                        <a:latin typeface="+mj-lt"/>
                        <a:ea typeface="+mn-ea"/>
                        <a:cs typeface="+mn-cs"/>
                      </a:endParaRPr>
                    </a:p>
                  </a:txBody>
                  <a:tcPr marL="89642" marR="89642" marT="44821" marB="44821" anchor="ctr"/>
                </a:tc>
                <a:tc>
                  <a:txBody>
                    <a:bodyPr/>
                    <a:lstStyle/>
                    <a:p>
                      <a:pPr>
                        <a:lnSpc>
                          <a:spcPts val="1600"/>
                        </a:lnSpc>
                      </a:pPr>
                      <a:r>
                        <a:rPr lang="en-US" sz="1800"/>
                        <a:t>What it does</a:t>
                      </a:r>
                      <a:endParaRPr lang="en-US" sz="1800">
                        <a:solidFill>
                          <a:schemeClr val="bg2"/>
                        </a:solidFill>
                        <a:latin typeface="+mj-lt"/>
                      </a:endParaRPr>
                    </a:p>
                  </a:txBody>
                  <a:tcPr marL="89642" marR="89642" marT="44821" marB="44821" anchor="ctr"/>
                </a:tc>
                <a:extLst>
                  <a:ext uri="{0D108BD9-81ED-4DB2-BD59-A6C34878D82A}">
                    <a16:rowId xmlns:a16="http://schemas.microsoft.com/office/drawing/2014/main" val="834266737"/>
                  </a:ext>
                </a:extLst>
              </a:tr>
              <a:tr h="690808">
                <a:tc>
                  <a:txBody>
                    <a:bodyPr/>
                    <a:lstStyle/>
                    <a:p>
                      <a:pPr>
                        <a:lnSpc>
                          <a:spcPts val="1600"/>
                        </a:lnSpc>
                      </a:pPr>
                      <a:r>
                        <a:rPr lang="en-US" sz="1600"/>
                        <a:t>All</a:t>
                      </a:r>
                      <a:endParaRPr lang="en-US" sz="1600" b="0" i="0">
                        <a:solidFill>
                          <a:schemeClr val="accent1"/>
                        </a:solidFill>
                        <a:latin typeface="+mj-lt"/>
                      </a:endParaRPr>
                    </a:p>
                  </a:txBody>
                  <a:tcPr marL="89642" marR="89642" marT="44821" marB="44821" anchor="ctr"/>
                </a:tc>
                <a:tc>
                  <a:txBody>
                    <a:bodyPr/>
                    <a:lstStyle/>
                    <a:p>
                      <a:pPr marL="0" lvl="0" indent="-237771">
                        <a:buFont typeface="Arial" panose="020B0604020202020204" pitchFamily="34" charset="0"/>
                        <a:buNone/>
                      </a:pPr>
                      <a:r>
                        <a:rPr lang="en-US" sz="1600"/>
                        <a:t>Grants permission for the app to perform the operations on all of the resources of the specified type in a directory. </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3223557"/>
                  </a:ext>
                </a:extLst>
              </a:tr>
              <a:tr h="981675">
                <a:tc>
                  <a:txBody>
                    <a:bodyPr/>
                    <a:lstStyle/>
                    <a:p>
                      <a:pPr>
                        <a:lnSpc>
                          <a:spcPts val="1600"/>
                        </a:lnSpc>
                      </a:pPr>
                      <a:r>
                        <a:rPr lang="en-US" sz="1600"/>
                        <a:t>Shared</a:t>
                      </a:r>
                      <a:endParaRPr lang="en-US" sz="1600" b="0" i="0">
                        <a:solidFill>
                          <a:schemeClr val="accent1"/>
                        </a:solidFill>
                        <a:latin typeface="+mj-lt"/>
                      </a:endParaRPr>
                    </a:p>
                  </a:txBody>
                  <a:tcPr marL="89642" marR="89642" marT="44821" marB="44821" anchor="ctr"/>
                </a:tc>
                <a:tc>
                  <a:txBody>
                    <a:bodyPr/>
                    <a:lstStyle/>
                    <a:p>
                      <a:pPr marL="0" lvl="0" indent="-237771">
                        <a:buFont typeface="Arial" panose="020B0604020202020204" pitchFamily="34" charset="0"/>
                        <a:buNone/>
                      </a:pPr>
                      <a:r>
                        <a:rPr lang="en-US" sz="1600"/>
                        <a:t>Grants permission for the app to perform the operations on resources that other users have shared with the signed-in user. This constraint is mainly used with Outlook resources like mail, calendars, and contacts. </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591507760"/>
                  </a:ext>
                </a:extLst>
              </a:tr>
              <a:tr h="650082">
                <a:tc>
                  <a:txBody>
                    <a:bodyPr/>
                    <a:lstStyle/>
                    <a:p>
                      <a:pPr>
                        <a:lnSpc>
                          <a:spcPts val="1600"/>
                        </a:lnSpc>
                      </a:pPr>
                      <a:r>
                        <a:rPr lang="en-US" sz="1600" err="1"/>
                        <a:t>AppFolder</a:t>
                      </a:r>
                      <a:endParaRPr lang="en-US" sz="1600" b="0" i="0">
                        <a:solidFill>
                          <a:schemeClr val="accent1"/>
                        </a:solidFill>
                        <a:latin typeface="+mj-lt"/>
                      </a:endParaRPr>
                    </a:p>
                  </a:txBody>
                  <a:tcPr marL="89642" marR="89642" marT="44821" marB="44821" anchor="ct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a:t>Grants permission for the app to read and write files in a dedicated folder in OneDrive. This constraint is only exposed on Files permissions and is only valid for Microsoft accounts.</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795213843"/>
                  </a:ext>
                </a:extLst>
              </a:tr>
              <a:tr h="834221">
                <a:tc>
                  <a:txBody>
                    <a:bodyPr/>
                    <a:lstStyle/>
                    <a:p>
                      <a:pPr>
                        <a:lnSpc>
                          <a:spcPts val="1600"/>
                        </a:lnSpc>
                      </a:pPr>
                      <a:r>
                        <a:rPr lang="en-US" sz="1600"/>
                        <a:t>none</a:t>
                      </a:r>
                      <a:endParaRPr lang="en-US" sz="1600" b="0" i="1">
                        <a:solidFill>
                          <a:schemeClr val="accent1"/>
                        </a:solidFill>
                        <a:latin typeface="+mj-lt"/>
                      </a:endParaRPr>
                    </a:p>
                  </a:txBody>
                  <a:tcPr marL="89642" marR="89642" marT="44821" marB="44821" anchor="ct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dirty="0"/>
                        <a:t>If no constraint is specified the app is limited to performing the operations on the resources owned by the signed-in user. </a:t>
                      </a:r>
                      <a:endParaRPr lang="en-US" sz="1600" b="0" dirty="0">
                        <a:solidFill>
                          <a:schemeClr val="tx1"/>
                        </a:solidFill>
                        <a:latin typeface="+mn-lt"/>
                      </a:endParaRPr>
                    </a:p>
                  </a:txBody>
                  <a:tcPr marL="89642" marR="89642" marT="44821" marB="44821" anchor="ctr"/>
                </a:tc>
                <a:extLst>
                  <a:ext uri="{0D108BD9-81ED-4DB2-BD59-A6C34878D82A}">
                    <a16:rowId xmlns:a16="http://schemas.microsoft.com/office/drawing/2014/main" val="2511018407"/>
                  </a:ext>
                </a:extLst>
              </a:tr>
            </a:tbl>
          </a:graphicData>
        </a:graphic>
      </p:graphicFrame>
    </p:spTree>
    <p:extLst>
      <p:ext uri="{BB962C8B-B14F-4D97-AF65-F5344CB8AC3E}">
        <p14:creationId xmlns:p14="http://schemas.microsoft.com/office/powerpoint/2010/main" val="372603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Permission is Granted or Denied - Consent</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4" name="Graphic 23" descr="User">
            <a:extLst>
              <a:ext uri="{FF2B5EF4-FFF2-40B4-BE49-F238E27FC236}">
                <a16:creationId xmlns:a16="http://schemas.microsoft.com/office/drawing/2014/main" id="{7338932F-7C65-466B-95F4-72EF76B72D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55946" y="1717248"/>
            <a:ext cx="914400" cy="914400"/>
          </a:xfrm>
          <a:prstGeom prst="rect">
            <a:avLst/>
          </a:prstGeom>
        </p:spPr>
      </p:pic>
      <p:sp>
        <p:nvSpPr>
          <p:cNvPr id="4" name="Arrow: Right 3">
            <a:extLst>
              <a:ext uri="{FF2B5EF4-FFF2-40B4-BE49-F238E27FC236}">
                <a16:creationId xmlns:a16="http://schemas.microsoft.com/office/drawing/2014/main" id="{FF64D26E-48AD-4967-AC0D-E7CF4B5F1C34}"/>
              </a:ext>
            </a:extLst>
          </p:cNvPr>
          <p:cNvSpPr/>
          <p:nvPr/>
        </p:nvSpPr>
        <p:spPr bwMode="auto">
          <a:xfrm>
            <a:off x="7352621" y="1947395"/>
            <a:ext cx="3565236" cy="45585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6" name="TextBox 25">
            <a:extLst>
              <a:ext uri="{FF2B5EF4-FFF2-40B4-BE49-F238E27FC236}">
                <a16:creationId xmlns:a16="http://schemas.microsoft.com/office/drawing/2014/main" id="{8EC26A57-D592-4071-B958-4C3A5FA55F4A}"/>
              </a:ext>
            </a:extLst>
          </p:cNvPr>
          <p:cNvSpPr txBox="1"/>
          <p:nvPr/>
        </p:nvSpPr>
        <p:spPr>
          <a:xfrm>
            <a:off x="7336731" y="1471368"/>
            <a:ext cx="448354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Is app allowed to access the resource?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5" name="Regular Pentagon 1">
            <a:extLst>
              <a:ext uri="{FF2B5EF4-FFF2-40B4-BE49-F238E27FC236}">
                <a16:creationId xmlns:a16="http://schemas.microsoft.com/office/drawing/2014/main" id="{57ED5F65-0A0B-4862-B040-182D85588EFE}"/>
              </a:ext>
            </a:extLst>
          </p:cNvPr>
          <p:cNvSpPr/>
          <p:nvPr/>
        </p:nvSpPr>
        <p:spPr bwMode="auto">
          <a:xfrm>
            <a:off x="7288442" y="1605425"/>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2277345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6"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dirty="0"/>
              <a:t>Access token sent to app</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F946257-6CA5-4EF5-AB67-EDCEB4C83FA4}"/>
              </a:ext>
            </a:extLst>
          </p:cNvPr>
          <p:cNvGrpSpPr/>
          <p:nvPr>
            <p:custDataLst>
              <p:custData r:id="rId1"/>
            </p:custDataLst>
          </p:nvPr>
        </p:nvGrpSpPr>
        <p:grpSpPr>
          <a:xfrm>
            <a:off x="9784162" y="3921587"/>
            <a:ext cx="2407839" cy="1914040"/>
            <a:chOff x="8834500" y="3666276"/>
            <a:chExt cx="1966020" cy="1565791"/>
          </a:xfrm>
        </p:grpSpPr>
        <p:grpSp>
          <p:nvGrpSpPr>
            <p:cNvPr id="13" name="Group 12">
              <a:extLst>
                <a:ext uri="{FF2B5EF4-FFF2-40B4-BE49-F238E27FC236}">
                  <a16:creationId xmlns:a16="http://schemas.microsoft.com/office/drawing/2014/main" id="{947452CB-626C-436F-BDF8-EEA2AD50919B}"/>
                </a:ext>
              </a:extLst>
            </p:cNvPr>
            <p:cNvGrpSpPr/>
            <p:nvPr>
              <p:custDataLst>
                <p:custData r:id="rId2"/>
              </p:custDataLst>
            </p:nvPr>
          </p:nvGrpSpPr>
          <p:grpSpPr>
            <a:xfrm>
              <a:off x="8979292" y="3666276"/>
              <a:ext cx="1821228" cy="1312304"/>
              <a:chOff x="-3272346" y="4002157"/>
              <a:chExt cx="1476378" cy="1063819"/>
            </a:xfrm>
          </p:grpSpPr>
          <p:sp>
            <p:nvSpPr>
              <p:cNvPr id="15" name="Cloud">
                <a:extLst>
                  <a:ext uri="{FF2B5EF4-FFF2-40B4-BE49-F238E27FC236}">
                    <a16:creationId xmlns:a16="http://schemas.microsoft.com/office/drawing/2014/main" id="{002ECA14-A950-4B8F-B279-64B2FBA81AC7}"/>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3701F5F-C1D4-41DF-9B65-23210495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18" name="Picture 17">
                <a:extLst>
                  <a:ext uri="{FF2B5EF4-FFF2-40B4-BE49-F238E27FC236}">
                    <a16:creationId xmlns:a16="http://schemas.microsoft.com/office/drawing/2014/main" id="{CE84ECD4-EFB5-47D7-9BD0-41CCD3CAE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4" name="TextBox 13">
              <a:extLst>
                <a:ext uri="{FF2B5EF4-FFF2-40B4-BE49-F238E27FC236}">
                  <a16:creationId xmlns:a16="http://schemas.microsoft.com/office/drawing/2014/main" id="{81BF75BC-A3FE-4E9F-9CE5-C8EB3EB828AC}"/>
                </a:ext>
              </a:extLst>
            </p:cNvPr>
            <p:cNvSpPr txBox="1"/>
            <p:nvPr/>
          </p:nvSpPr>
          <p:spPr>
            <a:xfrm>
              <a:off x="8834500" y="4859151"/>
              <a:ext cx="1411729"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dirty="0">
                  <a:gradFill>
                    <a:gsLst>
                      <a:gs pos="2917">
                        <a:srgbClr val="1A1A1A"/>
                      </a:gs>
                      <a:gs pos="30000">
                        <a:srgbClr val="1A1A1A"/>
                      </a:gs>
                    </a:gsLst>
                    <a:lin ang="5400000" scaled="0"/>
                  </a:gradFill>
                  <a:latin typeface="Segoe UI" charset="0"/>
                  <a:ea typeface="Segoe UI" charset="0"/>
                  <a:cs typeface="Segoe UI" charset="0"/>
                </a:rPr>
                <a:t>Microsoft Graph API</a:t>
              </a:r>
            </a:p>
          </p:txBody>
        </p:sp>
      </p:grpSp>
      <p:sp>
        <p:nvSpPr>
          <p:cNvPr id="3" name="Rectangle 2">
            <a:extLst>
              <a:ext uri="{FF2B5EF4-FFF2-40B4-BE49-F238E27FC236}">
                <a16:creationId xmlns:a16="http://schemas.microsoft.com/office/drawing/2014/main" id="{BEBEC633-02BE-43FE-85A8-212707699224}"/>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grpSp>
        <p:nvGrpSpPr>
          <p:cNvPr id="17" name="Group 16">
            <a:extLst>
              <a:ext uri="{FF2B5EF4-FFF2-40B4-BE49-F238E27FC236}">
                <a16:creationId xmlns:a16="http://schemas.microsoft.com/office/drawing/2014/main" id="{C619343C-0051-4268-B3DF-57CF620C0A08}"/>
              </a:ext>
            </a:extLst>
          </p:cNvPr>
          <p:cNvGrpSpPr/>
          <p:nvPr/>
        </p:nvGrpSpPr>
        <p:grpSpPr>
          <a:xfrm>
            <a:off x="4657229" y="1026758"/>
            <a:ext cx="2590957" cy="1730712"/>
            <a:chOff x="4426431" y="1990592"/>
            <a:chExt cx="2642911" cy="1765416"/>
          </a:xfrm>
        </p:grpSpPr>
        <p:sp>
          <p:nvSpPr>
            <p:cNvPr id="20" name="Cloud">
              <a:extLst>
                <a:ext uri="{FF2B5EF4-FFF2-40B4-BE49-F238E27FC236}">
                  <a16:creationId xmlns:a16="http://schemas.microsoft.com/office/drawing/2014/main" id="{2D18EA39-2442-429E-9703-72E5CE00587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A66ADCB-3094-44FA-A002-F08431AF1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Bent 21">
            <a:extLst>
              <a:ext uri="{FF2B5EF4-FFF2-40B4-BE49-F238E27FC236}">
                <a16:creationId xmlns:a16="http://schemas.microsoft.com/office/drawing/2014/main" id="{76093ECF-7D5F-447E-9ED3-C9414C1E3EC6}"/>
              </a:ext>
            </a:extLst>
          </p:cNvPr>
          <p:cNvSpPr/>
          <p:nvPr/>
        </p:nvSpPr>
        <p:spPr bwMode="auto">
          <a:xfrm>
            <a:off x="1169707" y="2068945"/>
            <a:ext cx="3447266" cy="1931033"/>
          </a:xfrm>
          <a:prstGeom prst="bentArrow">
            <a:avLst>
              <a:gd name="adj1" fmla="val 25000"/>
              <a:gd name="adj2" fmla="val 7437"/>
              <a:gd name="adj3" fmla="val 25000"/>
              <a:gd name="adj4" fmla="val 45014"/>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5202BD5C-0E82-496A-8E2C-EBA35737F15B}"/>
              </a:ext>
            </a:extLst>
          </p:cNvPr>
          <p:cNvSpPr txBox="1"/>
          <p:nvPr/>
        </p:nvSpPr>
        <p:spPr>
          <a:xfrm>
            <a:off x="475004" y="1513222"/>
            <a:ext cx="41620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noProof="0" dirty="0">
                <a:gradFill>
                  <a:gsLst>
                    <a:gs pos="2917">
                      <a:srgbClr val="1A1A1A"/>
                    </a:gs>
                    <a:gs pos="30000">
                      <a:srgbClr val="1A1A1A"/>
                    </a:gs>
                  </a:gsLst>
                  <a:lin ang="5400000" scaled="0"/>
                </a:gradFill>
                <a:latin typeface="Segoe UI"/>
              </a:rPr>
              <a:t>Want to access resource (scope)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5" name="Regular Pentagon 1">
            <a:extLst>
              <a:ext uri="{FF2B5EF4-FFF2-40B4-BE49-F238E27FC236}">
                <a16:creationId xmlns:a16="http://schemas.microsoft.com/office/drawing/2014/main" id="{57ED5F65-0A0B-4862-B040-182D85588EFE}"/>
              </a:ext>
            </a:extLst>
          </p:cNvPr>
          <p:cNvSpPr/>
          <p:nvPr/>
        </p:nvSpPr>
        <p:spPr bwMode="auto">
          <a:xfrm>
            <a:off x="1641652" y="1710928"/>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541763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71726fe6-8584-4568-ae98-80b494b2efcb" Revision="1" Stencil="System.MyShapes" StencilVersion="1.0"/>
</Control>
</file>

<file path=customXml/item10.xml><?xml version="1.0" encoding="utf-8"?>
<Control xmlns="http://schemas.microsoft.com/VisualStudio/2011/storyboarding/control">
  <Id Name="7be728dd-c06d-4423-841c-0f15701633f8" Revision="1" Stencil="f503685e-40ab-4f42-9d6e-c0f616283ddd" StencilVersion="1.0"/>
</Control>
</file>

<file path=customXml/item11.xml><?xml version="1.0" encoding="utf-8"?>
<Control xmlns="http://schemas.microsoft.com/VisualStudio/2011/storyboarding/control">
  <Id Name="71726fe6-8584-4568-ae98-80b494b2efcb" Revision="1" Stencil="System.MyShapes" StencilVersion="1.0"/>
</Control>
</file>

<file path=customXml/item12.xml><?xml version="1.0" encoding="utf-8"?>
<Control xmlns="http://schemas.microsoft.com/VisualStudio/2011/storyboarding/control">
  <Id Name="71726fe6-8584-4568-ae98-80b494b2efcb" Revision="1" Stencil="System.MyShapes" StencilVersion="1.0"/>
</Control>
</file>

<file path=customXml/item13.xml><?xml version="1.0" encoding="utf-8"?>
<Control xmlns="http://schemas.microsoft.com/VisualStudio/2011/storyboarding/control">
  <Id Name="71726fe6-8584-4568-ae98-80b494b2efcb" Revision="1" Stencil="System.MyShapes" StencilVersion="1.0"/>
</Control>
</file>

<file path=customXml/item14.xml><?xml version="1.0" encoding="utf-8"?>
<Control xmlns="http://schemas.microsoft.com/VisualStudio/2011/storyboarding/control">
  <Id Name="7be728dd-c06d-4423-841c-0f15701633f8" Revision="1" Stencil="f503685e-40ab-4f42-9d6e-c0f616283ddd" StencilVersion="1.0"/>
</Control>
</file>

<file path=customXml/item15.xml><?xml version="1.0" encoding="utf-8"?>
<Control xmlns="http://schemas.microsoft.com/VisualStudio/2011/storyboarding/control">
  <Id Name="7be728dd-c06d-4423-841c-0f15701633f8" Revision="1" Stencil="f503685e-40ab-4f42-9d6e-c0f616283ddd" StencilVersion="1.0"/>
</Control>
</file>

<file path=customXml/item16.xml><?xml version="1.0" encoding="utf-8"?>
<Control xmlns="http://schemas.microsoft.com/VisualStudio/2011/storyboarding/control">
  <Id Name="7be728dd-c06d-4423-841c-0f15701633f8" Revision="1" Stencil="f503685e-40ab-4f42-9d6e-c0f616283ddd" StencilVersion="1.0"/>
</Control>
</file>

<file path=customXml/item17.xml><?xml version="1.0" encoding="utf-8"?>
<Control xmlns="http://schemas.microsoft.com/VisualStudio/2011/storyboarding/control">
  <Id Name="7be728dd-c06d-4423-841c-0f15701633f8" Revision="1" Stencil="f503685e-40ab-4f42-9d6e-c0f616283ddd" StencilVersion="1.0"/>
</Control>
</file>

<file path=customXml/item18.xml><?xml version="1.0" encoding="utf-8"?>
<Control xmlns="http://schemas.microsoft.com/VisualStudio/2011/storyboarding/control">
  <Id Name="7be728dd-c06d-4423-841c-0f15701633f8" Revision="1" Stencil="f503685e-40ab-4f42-9d6e-c0f616283ddd" StencilVersion="1.0"/>
</Control>
</file>

<file path=customXml/item19.xml><?xml version="1.0" encoding="utf-8"?>
<Control xmlns="http://schemas.microsoft.com/VisualStudio/2011/storyboarding/control">
  <Id Name="7be728dd-c06d-4423-841c-0f15701633f8" Revision="1" Stencil="f503685e-40ab-4f42-9d6e-c0f616283ddd" StencilVersion="1.0"/>
</Control>
</file>

<file path=customXml/item2.xml><?xml version="1.0" encoding="utf-8"?>
<Control xmlns="http://schemas.microsoft.com/VisualStudio/2011/storyboarding/control">
  <Id Name="7be728dd-c06d-4423-841c-0f15701633f8" Revision="1" Stencil="f503685e-40ab-4f42-9d6e-c0f616283ddd" StencilVersion="1.0"/>
</Control>
</file>

<file path=customXml/item20.xml><?xml version="1.0" encoding="utf-8"?>
<Control xmlns="http://schemas.microsoft.com/VisualStudio/2011/storyboarding/control">
  <Id Name="7be728dd-c06d-4423-841c-0f15701633f8" Revision="1" Stencil="f503685e-40ab-4f42-9d6e-c0f616283ddd" StencilVersion="1.0"/>
</Control>
</file>

<file path=customXml/item21.xml><?xml version="1.0" encoding="utf-8"?>
<Control xmlns="http://schemas.microsoft.com/VisualStudio/2011/storyboarding/control">
  <Id Name="71726fe6-8584-4568-ae98-80b494b2efcb" Revision="1" Stencil="System.MyShapes" StencilVersion="1.0"/>
</Control>
</file>

<file path=customXml/item22.xml><?xml version="1.0" encoding="utf-8"?>
<Control xmlns="http://schemas.microsoft.com/VisualStudio/2011/storyboarding/control">
  <Id Name="7be728dd-c06d-4423-841c-0f15701633f8" Revision="1" Stencil="f503685e-40ab-4f42-9d6e-c0f616283ddd" StencilVersion="1.0"/>
</Control>
</file>

<file path=customXml/item23.xml><?xml version="1.0" encoding="utf-8"?>
<Control xmlns="http://schemas.microsoft.com/VisualStudio/2011/storyboarding/control">
  <Id Name="71726fe6-8584-4568-ae98-80b494b2efcb" Revision="1" Stencil="System.MyShapes" StencilVersion="1.0"/>
</Control>
</file>

<file path=customXml/item24.xml><?xml version="1.0" encoding="utf-8"?>
<Control xmlns="http://schemas.microsoft.com/VisualStudio/2011/storyboarding/control">
  <Id Name="71726fe6-8584-4568-ae98-80b494b2efcb" Revision="1" Stencil="System.MyShapes" StencilVersion="1.0"/>
</Control>
</file>

<file path=customXml/item25.xml><?xml version="1.0" encoding="utf-8"?>
<Control xmlns="http://schemas.microsoft.com/VisualStudio/2011/storyboarding/control">
  <Id Name="71726fe6-8584-4568-ae98-80b494b2efcb" Revision="1" Stencil="System.MyShapes" StencilVersion="1.0"/>
</Control>
</file>

<file path=customXml/item26.xml><?xml version="1.0" encoding="utf-8"?>
<Control xmlns="http://schemas.microsoft.com/VisualStudio/2011/storyboarding/control">
  <Id Name="71726fe6-8584-4568-ae98-80b494b2efcb" Revision="1" Stencil="System.MyShapes" StencilVersion="1.0"/>
</Control>
</file>

<file path=customXml/item27.xml><?xml version="1.0" encoding="utf-8"?>
<Control xmlns="http://schemas.microsoft.com/VisualStudio/2011/storyboarding/control">
  <Id Name="71726fe6-8584-4568-ae98-80b494b2efcb" Revision="1" Stencil="System.MyShapes" StencilVersion="1.0"/>
</Control>
</file>

<file path=customXml/item28.xml><?xml version="1.0" encoding="utf-8"?>
<Control xmlns="http://schemas.microsoft.com/VisualStudio/2011/storyboarding/control">
  <Id Name="7be728dd-c06d-4423-841c-0f15701633f8" Revision="1" Stencil="f503685e-40ab-4f42-9d6e-c0f616283ddd" StencilVersion="1.0"/>
</Control>
</file>

<file path=customXml/item29.xml><?xml version="1.0" encoding="utf-8"?>
<Control xmlns="http://schemas.microsoft.com/VisualStudio/2011/storyboarding/control">
  <Id Name="7be728dd-c06d-4423-841c-0f15701633f8" Revision="1" Stencil="f503685e-40ab-4f42-9d6e-c0f616283ddd" StencilVersion="1.0"/>
</Control>
</file>

<file path=customXml/item3.xml><?xml version="1.0" encoding="utf-8"?>
<Control xmlns="http://schemas.microsoft.com/VisualStudio/2011/storyboarding/control">
  <Id Name="7be728dd-c06d-4423-841c-0f15701633f8" Revision="1" Stencil="f503685e-40ab-4f42-9d6e-c0f616283ddd" StencilVersion="1.0"/>
</Control>
</file>

<file path=customXml/item30.xml><?xml version="1.0" encoding="utf-8"?>
<Control xmlns="http://schemas.microsoft.com/VisualStudio/2011/storyboarding/control">
  <Id Name="3a59f468-8427-45e9-a3c8-deb39375246c" Revision="1" Stencil="System.MyShapes" StencilVersion="1.0"/>
</Control>
</file>

<file path=customXml/item31.xml><?xml version="1.0" encoding="utf-8"?>
<Control xmlns="http://schemas.microsoft.com/VisualStudio/2011/storyboarding/control">
  <Id Name="71726fe6-8584-4568-ae98-80b494b2efcb" Revision="1" Stencil="System.MyShapes" StencilVersion="1.0"/>
</Control>
</file>

<file path=customXml/item32.xml><?xml version="1.0" encoding="utf-8"?>
<Control xmlns="http://schemas.microsoft.com/VisualStudio/2011/storyboarding/control">
  <Id Name="71726fe6-8584-4568-ae98-80b494b2efcb" Revision="1" Stencil="System.MyShapes" StencilVersion="1.0"/>
</Control>
</file>

<file path=customXml/item33.xml><?xml version="1.0" encoding="utf-8"?>
<Control xmlns="http://schemas.microsoft.com/VisualStudio/2011/storyboarding/control">
  <Id Name="71726fe6-8584-4568-ae98-80b494b2efcb" Revision="1" Stencil="System.MyShapes" StencilVersion="1.0"/>
</Control>
</file>

<file path=customXml/item34.xml><?xml version="1.0" encoding="utf-8"?>
<Control xmlns="http://schemas.microsoft.com/VisualStudio/2011/storyboarding/control">
  <Id Name="7be728dd-c06d-4423-841c-0f15701633f8" Revision="1" Stencil="f503685e-40ab-4f42-9d6e-c0f616283ddd" StencilVersion="1.0"/>
</Control>
</file>

<file path=customXml/item35.xml><?xml version="1.0" encoding="utf-8"?>
<Control xmlns="http://schemas.microsoft.com/VisualStudio/2011/storyboarding/control">
  <Id Name="7be728dd-c06d-4423-841c-0f15701633f8" Revision="1" Stencil="f503685e-40ab-4f42-9d6e-c0f616283ddd" StencilVersion="1.0"/>
</Control>
</file>

<file path=customXml/item36.xml><?xml version="1.0" encoding="utf-8"?>
<Control xmlns="http://schemas.microsoft.com/VisualStudio/2011/storyboarding/control">
  <Id Name="7be728dd-c06d-4423-841c-0f15701633f8" Revision="1" Stencil="f503685e-40ab-4f42-9d6e-c0f616283ddd" StencilVersion="1.0"/>
</Control>
</file>

<file path=customXml/item37.xml><?xml version="1.0" encoding="utf-8"?>
<Control xmlns="http://schemas.microsoft.com/VisualStudio/2011/storyboarding/control">
  <Id Name="03c46fbb-922e-4726-aeee-d3da027d6ea8" Revision="1" Stencil="1b9d9d4e-0ee0-4aa2-9fea-6eecc8d4da89" StencilVersion="1.0"/>
</Control>
</file>

<file path=customXml/item38.xml><?xml version="1.0" encoding="utf-8"?>
<Control xmlns="http://schemas.microsoft.com/VisualStudio/2011/storyboarding/control">
  <Id Name="7be728dd-c06d-4423-841c-0f15701633f8" Revision="1" Stencil="f503685e-40ab-4f42-9d6e-c0f616283ddd" StencilVersion="1.0"/>
</Control>
</file>

<file path=customXml/item39.xml><?xml version="1.0" encoding="utf-8"?>
<Control xmlns="http://schemas.microsoft.com/VisualStudio/2011/storyboarding/control">
  <Id Name="71726fe6-8584-4568-ae98-80b494b2efcb" Revision="1" Stencil="System.MyShapes" StencilVersion="1.0"/>
</Control>
</file>

<file path=customXml/item4.xml><?xml version="1.0" encoding="utf-8"?>
<Control xmlns="http://schemas.microsoft.com/VisualStudio/2011/storyboarding/control">
  <Id Name="7be728dd-c06d-4423-841c-0f15701633f8" Revision="1" Stencil="f503685e-40ab-4f42-9d6e-c0f616283ddd" StencilVersion="1.0"/>
</Control>
</file>

<file path=customXml/item40.xml><?xml version="1.0" encoding="utf-8"?>
<Control xmlns="http://schemas.microsoft.com/VisualStudio/2011/storyboarding/control">
  <Id Name="71726fe6-8584-4568-ae98-80b494b2efcb" Revision="1" Stencil="System.MyShapes" StencilVersion="1.0"/>
</Control>
</file>

<file path=customXml/item41.xml><?xml version="1.0" encoding="utf-8"?>
<Control xmlns="http://schemas.microsoft.com/VisualStudio/2011/storyboarding/control">
  <Id Name="71726fe6-8584-4568-ae98-80b494b2efcb" Revision="1" Stencil="System.MyShapes" StencilVersion="1.0"/>
</Control>
</file>

<file path=customXml/item42.xml><?xml version="1.0" encoding="utf-8"?>
<Control xmlns="http://schemas.microsoft.com/VisualStudio/2011/storyboarding/control">
  <Id Name="71726fe6-8584-4568-ae98-80b494b2efcb" Revision="1" Stencil="System.MyShapes" StencilVersion="1.0"/>
</Control>
</file>

<file path=customXml/item43.xml><?xml version="1.0" encoding="utf-8"?>
<Control xmlns="http://schemas.microsoft.com/VisualStudio/2011/storyboarding/control">
  <Id Name="71726fe6-8584-4568-ae98-80b494b2efcb" Revision="1" Stencil="System.MyShapes" StencilVersion="1.0"/>
</Control>
</file>

<file path=customXml/item44.xml><?xml version="1.0" encoding="utf-8"?>
<Control xmlns="http://schemas.microsoft.com/VisualStudio/2011/storyboarding/control">
  <Id Name="71726fe6-8584-4568-ae98-80b494b2efcb" Revision="1" Stencil="System.MyShapes" StencilVersion="1.0"/>
</Control>
</file>

<file path=customXml/item45.xml><?xml version="1.0" encoding="utf-8"?>
<Control xmlns="http://schemas.microsoft.com/VisualStudio/2011/storyboarding/control">
  <Id Name="71726fe6-8584-4568-ae98-80b494b2efcb" Revision="1" Stencil="System.MyShapes" StencilVersion="1.0"/>
</Control>
</file>

<file path=customXml/item46.xml><?xml version="1.0" encoding="utf-8"?>
<Control xmlns="http://schemas.microsoft.com/VisualStudio/2011/storyboarding/control">
  <Id Name="71726fe6-8584-4568-ae98-80b494b2efcb" Revision="1" Stencil="System.MyShapes" StencilVersion="1.0"/>
</Control>
</file>

<file path=customXml/item47.xml><?xml version="1.0" encoding="utf-8"?>
<Control xmlns="http://schemas.microsoft.com/VisualStudio/2011/storyboarding/control">
  <Id Name="71726fe6-8584-4568-ae98-80b494b2efcb" Revision="1" Stencil="System.MyShapes" StencilVersion="1.0"/>
</Control>
</file>

<file path=customXml/item48.xml><?xml version="1.0" encoding="utf-8"?>
<Control xmlns="http://schemas.microsoft.com/VisualStudio/2011/storyboarding/control">
  <Id Name="7be728dd-c06d-4423-841c-0f15701633f8" Revision="1" Stencil="f503685e-40ab-4f42-9d6e-c0f616283ddd" StencilVersion="1.0"/>
</Control>
</file>

<file path=customXml/item49.xml><?xml version="1.0" encoding="utf-8"?>
<Control xmlns="http://schemas.microsoft.com/VisualStudio/2011/storyboarding/control">
  <Id Name="7be728dd-c06d-4423-841c-0f15701633f8" Revision="1" Stencil="f503685e-40ab-4f42-9d6e-c0f616283ddd" StencilVersion="1.0"/>
</Control>
</file>

<file path=customXml/item5.xml><?xml version="1.0" encoding="utf-8"?>
<Control xmlns="http://schemas.microsoft.com/VisualStudio/2011/storyboarding/control">
  <Id Name="7be728dd-c06d-4423-841c-0f15701633f8" Revision="1" Stencil="f503685e-40ab-4f42-9d6e-c0f616283ddd" StencilVersion="1.0"/>
</Control>
</file>

<file path=customXml/item50.xml><?xml version="1.0" encoding="utf-8"?>
<Control xmlns="http://schemas.microsoft.com/VisualStudio/2011/storyboarding/control">
  <Id Name="71726fe6-8584-4568-ae98-80b494b2efcb" Revision="1" Stencil="System.MyShapes" StencilVersion="1.0"/>
</Control>
</file>

<file path=customXml/item51.xml><?xml version="1.0" encoding="utf-8"?>
<Control xmlns="http://schemas.microsoft.com/VisualStudio/2011/storyboarding/control">
  <Id Name="7be728dd-c06d-4423-841c-0f15701633f8" Revision="1" Stencil="f503685e-40ab-4f42-9d6e-c0f616283ddd" StencilVersion="1.0"/>
</Control>
</file>

<file path=customXml/item52.xml><?xml version="1.0" encoding="utf-8"?>
<Control xmlns="http://schemas.microsoft.com/VisualStudio/2011/storyboarding/control">
  <Id Name="7be728dd-c06d-4423-841c-0f15701633f8" Revision="1" Stencil="f503685e-40ab-4f42-9d6e-c0f616283ddd" StencilVersion="1.0"/>
</Control>
</file>

<file path=customXml/item53.xml><?xml version="1.0" encoding="utf-8"?>
<Control xmlns="http://schemas.microsoft.com/VisualStudio/2011/storyboarding/control">
  <Id Name="7be728dd-c06d-4423-841c-0f15701633f8" Revision="1" Stencil="f503685e-40ab-4f42-9d6e-c0f616283ddd" StencilVersion="1.0"/>
</Control>
</file>

<file path=customXml/item54.xml><?xml version="1.0" encoding="utf-8"?>
<Control xmlns="http://schemas.microsoft.com/VisualStudio/2011/storyboarding/control">
  <Id Name="7be728dd-c06d-4423-841c-0f15701633f8" Revision="1" Stencil="f503685e-40ab-4f42-9d6e-c0f616283ddd" StencilVersion="1.0"/>
</Control>
</file>

<file path=customXml/item55.xml><?xml version="1.0" encoding="utf-8"?>
<Control xmlns="http://schemas.microsoft.com/VisualStudio/2011/storyboarding/control">
  <Id Name="7be728dd-c06d-4423-841c-0f15701633f8" Revision="1" Stencil="f503685e-40ab-4f42-9d6e-c0f616283ddd" StencilVersion="1.0"/>
</Control>
</file>

<file path=customXml/item6.xml><?xml version="1.0" encoding="utf-8"?>
<Control xmlns="http://schemas.microsoft.com/VisualStudio/2011/storyboarding/control">
  <Id Name="71726fe6-8584-4568-ae98-80b494b2efcb" Revision="1" Stencil="System.MyShapes" StencilVersion="1.0"/>
</Control>
</file>

<file path=customXml/item7.xml><?xml version="1.0" encoding="utf-8"?>
<Control xmlns="http://schemas.microsoft.com/VisualStudio/2011/storyboarding/control">
  <Id Name="71726fe6-8584-4568-ae98-80b494b2efcb" Revision="1" Stencil="System.MyShapes" StencilVersion="1.0"/>
</Control>
</file>

<file path=customXml/item8.xml><?xml version="1.0" encoding="utf-8"?>
<Control xmlns="http://schemas.microsoft.com/VisualStudio/2011/storyboarding/control">
  <Id Name="7be728dd-c06d-4423-841c-0f15701633f8" Revision="1" Stencil="f503685e-40ab-4f42-9d6e-c0f616283ddd" StencilVersion="1.0"/>
</Control>
</file>

<file path=customXml/item9.xml><?xml version="1.0" encoding="utf-8"?>
<Control xmlns="http://schemas.microsoft.com/VisualStudio/2011/storyboarding/control">
  <Id Name="7be728dd-c06d-4423-841c-0f15701633f8" Revision="1" Stencil="f503685e-40ab-4f42-9d6e-c0f616283ddd" StencilVersion="1.0"/>
</Control>
</file>

<file path=customXml/itemProps1.xml><?xml version="1.0" encoding="utf-8"?>
<ds:datastoreItem xmlns:ds="http://schemas.openxmlformats.org/officeDocument/2006/customXml" ds:itemID="{88D16397-8BEF-4CF5-A742-F01FE9098A32}">
  <ds:schemaRefs>
    <ds:schemaRef ds:uri="http://schemas.microsoft.com/VisualStudio/2011/storyboarding/control"/>
  </ds:schemaRefs>
</ds:datastoreItem>
</file>

<file path=customXml/itemProps10.xml><?xml version="1.0" encoding="utf-8"?>
<ds:datastoreItem xmlns:ds="http://schemas.openxmlformats.org/officeDocument/2006/customXml" ds:itemID="{7AB69E0F-5E3E-42E9-9360-29D31FEB98B8}">
  <ds:schemaRefs>
    <ds:schemaRef ds:uri="http://schemas.microsoft.com/VisualStudio/2011/storyboarding/control"/>
  </ds:schemaRefs>
</ds:datastoreItem>
</file>

<file path=customXml/itemProps11.xml><?xml version="1.0" encoding="utf-8"?>
<ds:datastoreItem xmlns:ds="http://schemas.openxmlformats.org/officeDocument/2006/customXml" ds:itemID="{83C85295-AEC8-48D8-8D4A-A13260AA8BAE}">
  <ds:schemaRefs>
    <ds:schemaRef ds:uri="http://schemas.microsoft.com/VisualStudio/2011/storyboarding/control"/>
  </ds:schemaRefs>
</ds:datastoreItem>
</file>

<file path=customXml/itemProps12.xml><?xml version="1.0" encoding="utf-8"?>
<ds:datastoreItem xmlns:ds="http://schemas.openxmlformats.org/officeDocument/2006/customXml" ds:itemID="{1F99B3A0-8702-464C-B97E-7CCD3AB8E118}">
  <ds:schemaRefs>
    <ds:schemaRef ds:uri="http://schemas.microsoft.com/VisualStudio/2011/storyboarding/control"/>
  </ds:schemaRefs>
</ds:datastoreItem>
</file>

<file path=customXml/itemProps13.xml><?xml version="1.0" encoding="utf-8"?>
<ds:datastoreItem xmlns:ds="http://schemas.openxmlformats.org/officeDocument/2006/customXml" ds:itemID="{E5E6470F-BFA6-4B4E-93D6-38C58F097AE4}">
  <ds:schemaRefs>
    <ds:schemaRef ds:uri="http://schemas.microsoft.com/VisualStudio/2011/storyboarding/control"/>
  </ds:schemaRefs>
</ds:datastoreItem>
</file>

<file path=customXml/itemProps14.xml><?xml version="1.0" encoding="utf-8"?>
<ds:datastoreItem xmlns:ds="http://schemas.openxmlformats.org/officeDocument/2006/customXml" ds:itemID="{4A5821AD-B428-48BE-8D83-40FB4ECFAD66}">
  <ds:schemaRefs>
    <ds:schemaRef ds:uri="http://schemas.microsoft.com/VisualStudio/2011/storyboarding/control"/>
  </ds:schemaRefs>
</ds:datastoreItem>
</file>

<file path=customXml/itemProps15.xml><?xml version="1.0" encoding="utf-8"?>
<ds:datastoreItem xmlns:ds="http://schemas.openxmlformats.org/officeDocument/2006/customXml" ds:itemID="{1017D6EC-2C1B-44D3-9C68-3C9147CBF6FD}">
  <ds:schemaRefs>
    <ds:schemaRef ds:uri="http://schemas.microsoft.com/VisualStudio/2011/storyboarding/control"/>
  </ds:schemaRefs>
</ds:datastoreItem>
</file>

<file path=customXml/itemProps16.xml><?xml version="1.0" encoding="utf-8"?>
<ds:datastoreItem xmlns:ds="http://schemas.openxmlformats.org/officeDocument/2006/customXml" ds:itemID="{23A49ADB-46FA-422C-B181-24662D0A8547}">
  <ds:schemaRefs>
    <ds:schemaRef ds:uri="http://schemas.microsoft.com/VisualStudio/2011/storyboarding/control"/>
  </ds:schemaRefs>
</ds:datastoreItem>
</file>

<file path=customXml/itemProps17.xml><?xml version="1.0" encoding="utf-8"?>
<ds:datastoreItem xmlns:ds="http://schemas.openxmlformats.org/officeDocument/2006/customXml" ds:itemID="{FA0F6D37-FE4E-4970-91CE-679DF8E8B720}">
  <ds:schemaRefs>
    <ds:schemaRef ds:uri="http://schemas.microsoft.com/VisualStudio/2011/storyboarding/control"/>
  </ds:schemaRefs>
</ds:datastoreItem>
</file>

<file path=customXml/itemProps18.xml><?xml version="1.0" encoding="utf-8"?>
<ds:datastoreItem xmlns:ds="http://schemas.openxmlformats.org/officeDocument/2006/customXml" ds:itemID="{FE3B07FA-6FB4-41D9-B36B-77F6EB4E1391}">
  <ds:schemaRefs>
    <ds:schemaRef ds:uri="http://schemas.microsoft.com/VisualStudio/2011/storyboarding/control"/>
  </ds:schemaRefs>
</ds:datastoreItem>
</file>

<file path=customXml/itemProps19.xml><?xml version="1.0" encoding="utf-8"?>
<ds:datastoreItem xmlns:ds="http://schemas.openxmlformats.org/officeDocument/2006/customXml" ds:itemID="{FD0C1B84-F6CB-4963-9168-07AA9A08784F}">
  <ds:schemaRefs>
    <ds:schemaRef ds:uri="http://schemas.microsoft.com/VisualStudio/2011/storyboarding/control"/>
  </ds:schemaRefs>
</ds:datastoreItem>
</file>

<file path=customXml/itemProps2.xml><?xml version="1.0" encoding="utf-8"?>
<ds:datastoreItem xmlns:ds="http://schemas.openxmlformats.org/officeDocument/2006/customXml" ds:itemID="{D4EED00E-7F1E-4240-8D87-7D52BEE4DB37}">
  <ds:schemaRefs>
    <ds:schemaRef ds:uri="http://schemas.microsoft.com/VisualStudio/2011/storyboarding/control"/>
  </ds:schemaRefs>
</ds:datastoreItem>
</file>

<file path=customXml/itemProps20.xml><?xml version="1.0" encoding="utf-8"?>
<ds:datastoreItem xmlns:ds="http://schemas.openxmlformats.org/officeDocument/2006/customXml" ds:itemID="{171FB5DD-93AD-463A-86EA-43E7F591BE63}">
  <ds:schemaRefs>
    <ds:schemaRef ds:uri="http://schemas.microsoft.com/VisualStudio/2011/storyboarding/control"/>
  </ds:schemaRefs>
</ds:datastoreItem>
</file>

<file path=customXml/itemProps21.xml><?xml version="1.0" encoding="utf-8"?>
<ds:datastoreItem xmlns:ds="http://schemas.openxmlformats.org/officeDocument/2006/customXml" ds:itemID="{E78BDAE4-702F-43AB-824C-E9D97BB0CAF0}">
  <ds:schemaRefs>
    <ds:schemaRef ds:uri="http://schemas.microsoft.com/VisualStudio/2011/storyboarding/control"/>
  </ds:schemaRefs>
</ds:datastoreItem>
</file>

<file path=customXml/itemProps22.xml><?xml version="1.0" encoding="utf-8"?>
<ds:datastoreItem xmlns:ds="http://schemas.openxmlformats.org/officeDocument/2006/customXml" ds:itemID="{33ABBFF6-ED0C-48F9-9B6C-0C836050E0C6}">
  <ds:schemaRefs>
    <ds:schemaRef ds:uri="http://schemas.microsoft.com/VisualStudio/2011/storyboarding/control"/>
  </ds:schemaRefs>
</ds:datastoreItem>
</file>

<file path=customXml/itemProps23.xml><?xml version="1.0" encoding="utf-8"?>
<ds:datastoreItem xmlns:ds="http://schemas.openxmlformats.org/officeDocument/2006/customXml" ds:itemID="{142D73FE-AB23-4E76-8E89-33E4302C71BF}">
  <ds:schemaRefs>
    <ds:schemaRef ds:uri="http://schemas.microsoft.com/VisualStudio/2011/storyboarding/control"/>
  </ds:schemaRefs>
</ds:datastoreItem>
</file>

<file path=customXml/itemProps24.xml><?xml version="1.0" encoding="utf-8"?>
<ds:datastoreItem xmlns:ds="http://schemas.openxmlformats.org/officeDocument/2006/customXml" ds:itemID="{3B8B5439-0277-4435-ADE5-7ED55E7F892E}">
  <ds:schemaRefs>
    <ds:schemaRef ds:uri="http://schemas.microsoft.com/VisualStudio/2011/storyboarding/control"/>
  </ds:schemaRefs>
</ds:datastoreItem>
</file>

<file path=customXml/itemProps25.xml><?xml version="1.0" encoding="utf-8"?>
<ds:datastoreItem xmlns:ds="http://schemas.openxmlformats.org/officeDocument/2006/customXml" ds:itemID="{7EBCD5A5-4B43-4457-9957-3EB1CFCB302C}">
  <ds:schemaRefs>
    <ds:schemaRef ds:uri="http://schemas.microsoft.com/VisualStudio/2011/storyboarding/control"/>
  </ds:schemaRefs>
</ds:datastoreItem>
</file>

<file path=customXml/itemProps26.xml><?xml version="1.0" encoding="utf-8"?>
<ds:datastoreItem xmlns:ds="http://schemas.openxmlformats.org/officeDocument/2006/customXml" ds:itemID="{07AB908B-5EF0-4FC6-8294-27C01480A91D}">
  <ds:schemaRefs>
    <ds:schemaRef ds:uri="http://schemas.microsoft.com/VisualStudio/2011/storyboarding/control"/>
  </ds:schemaRefs>
</ds:datastoreItem>
</file>

<file path=customXml/itemProps27.xml><?xml version="1.0" encoding="utf-8"?>
<ds:datastoreItem xmlns:ds="http://schemas.openxmlformats.org/officeDocument/2006/customXml" ds:itemID="{33A09D5C-C7A6-4000-B5C6-269DAC3B6B99}">
  <ds:schemaRefs>
    <ds:schemaRef ds:uri="http://schemas.microsoft.com/VisualStudio/2011/storyboarding/control"/>
  </ds:schemaRefs>
</ds:datastoreItem>
</file>

<file path=customXml/itemProps28.xml><?xml version="1.0" encoding="utf-8"?>
<ds:datastoreItem xmlns:ds="http://schemas.openxmlformats.org/officeDocument/2006/customXml" ds:itemID="{D1EDFB95-6F75-4EA4-91D4-78C36F7299A8}">
  <ds:schemaRefs>
    <ds:schemaRef ds:uri="http://schemas.microsoft.com/VisualStudio/2011/storyboarding/control"/>
  </ds:schemaRefs>
</ds:datastoreItem>
</file>

<file path=customXml/itemProps29.xml><?xml version="1.0" encoding="utf-8"?>
<ds:datastoreItem xmlns:ds="http://schemas.openxmlformats.org/officeDocument/2006/customXml" ds:itemID="{0ABC81C6-126C-4804-9C87-F2DDD91316B2}">
  <ds:schemaRefs>
    <ds:schemaRef ds:uri="http://schemas.microsoft.com/VisualStudio/2011/storyboarding/control"/>
  </ds:schemaRefs>
</ds:datastoreItem>
</file>

<file path=customXml/itemProps3.xml><?xml version="1.0" encoding="utf-8"?>
<ds:datastoreItem xmlns:ds="http://schemas.openxmlformats.org/officeDocument/2006/customXml" ds:itemID="{FAFF4395-77C8-4B05-98A1-4778DD1D9455}">
  <ds:schemaRefs>
    <ds:schemaRef ds:uri="http://schemas.microsoft.com/VisualStudio/2011/storyboarding/control"/>
  </ds:schemaRefs>
</ds:datastoreItem>
</file>

<file path=customXml/itemProps30.xml><?xml version="1.0" encoding="utf-8"?>
<ds:datastoreItem xmlns:ds="http://schemas.openxmlformats.org/officeDocument/2006/customXml" ds:itemID="{45108EE0-2A9F-4DE5-9C70-FE2F520CF65C}">
  <ds:schemaRefs>
    <ds:schemaRef ds:uri="http://schemas.microsoft.com/VisualStudio/2011/storyboarding/control"/>
  </ds:schemaRefs>
</ds:datastoreItem>
</file>

<file path=customXml/itemProps31.xml><?xml version="1.0" encoding="utf-8"?>
<ds:datastoreItem xmlns:ds="http://schemas.openxmlformats.org/officeDocument/2006/customXml" ds:itemID="{D4FA27F9-E820-43DB-9521-B694FC3643CB}">
  <ds:schemaRefs>
    <ds:schemaRef ds:uri="http://schemas.microsoft.com/VisualStudio/2011/storyboarding/control"/>
  </ds:schemaRefs>
</ds:datastoreItem>
</file>

<file path=customXml/itemProps32.xml><?xml version="1.0" encoding="utf-8"?>
<ds:datastoreItem xmlns:ds="http://schemas.openxmlformats.org/officeDocument/2006/customXml" ds:itemID="{EC5D1F37-A7AD-4226-88F7-71A9B174D899}">
  <ds:schemaRefs>
    <ds:schemaRef ds:uri="http://schemas.microsoft.com/VisualStudio/2011/storyboarding/control"/>
  </ds:schemaRefs>
</ds:datastoreItem>
</file>

<file path=customXml/itemProps33.xml><?xml version="1.0" encoding="utf-8"?>
<ds:datastoreItem xmlns:ds="http://schemas.openxmlformats.org/officeDocument/2006/customXml" ds:itemID="{82D396B7-0232-43B6-838B-69FD330514CA}">
  <ds:schemaRefs>
    <ds:schemaRef ds:uri="http://schemas.microsoft.com/VisualStudio/2011/storyboarding/control"/>
  </ds:schemaRefs>
</ds:datastoreItem>
</file>

<file path=customXml/itemProps34.xml><?xml version="1.0" encoding="utf-8"?>
<ds:datastoreItem xmlns:ds="http://schemas.openxmlformats.org/officeDocument/2006/customXml" ds:itemID="{42B2FD22-A012-42FB-B703-6515FCEB1738}">
  <ds:schemaRefs>
    <ds:schemaRef ds:uri="http://schemas.microsoft.com/VisualStudio/2011/storyboarding/control"/>
  </ds:schemaRefs>
</ds:datastoreItem>
</file>

<file path=customXml/itemProps35.xml><?xml version="1.0" encoding="utf-8"?>
<ds:datastoreItem xmlns:ds="http://schemas.openxmlformats.org/officeDocument/2006/customXml" ds:itemID="{F1AE9906-33F5-4935-A648-932F8E228498}">
  <ds:schemaRefs>
    <ds:schemaRef ds:uri="http://schemas.microsoft.com/VisualStudio/2011/storyboarding/control"/>
  </ds:schemaRefs>
</ds:datastoreItem>
</file>

<file path=customXml/itemProps36.xml><?xml version="1.0" encoding="utf-8"?>
<ds:datastoreItem xmlns:ds="http://schemas.openxmlformats.org/officeDocument/2006/customXml" ds:itemID="{EF4A54FE-BB4D-44F4-B6F4-AE87F7E327B3}">
  <ds:schemaRefs>
    <ds:schemaRef ds:uri="http://schemas.microsoft.com/VisualStudio/2011/storyboarding/control"/>
  </ds:schemaRefs>
</ds:datastoreItem>
</file>

<file path=customXml/itemProps37.xml><?xml version="1.0" encoding="utf-8"?>
<ds:datastoreItem xmlns:ds="http://schemas.openxmlformats.org/officeDocument/2006/customXml" ds:itemID="{5344D898-2AC6-4F9A-A1D9-48ECF255A1EF}">
  <ds:schemaRefs>
    <ds:schemaRef ds:uri="http://schemas.microsoft.com/VisualStudio/2011/storyboarding/control"/>
  </ds:schemaRefs>
</ds:datastoreItem>
</file>

<file path=customXml/itemProps38.xml><?xml version="1.0" encoding="utf-8"?>
<ds:datastoreItem xmlns:ds="http://schemas.openxmlformats.org/officeDocument/2006/customXml" ds:itemID="{3C6C45A5-0302-441A-9DAC-5A98FDDA4DD8}">
  <ds:schemaRefs>
    <ds:schemaRef ds:uri="http://schemas.microsoft.com/VisualStudio/2011/storyboarding/control"/>
  </ds:schemaRefs>
</ds:datastoreItem>
</file>

<file path=customXml/itemProps39.xml><?xml version="1.0" encoding="utf-8"?>
<ds:datastoreItem xmlns:ds="http://schemas.openxmlformats.org/officeDocument/2006/customXml" ds:itemID="{06BAC2F8-2743-4E3B-BEAF-501106A0F46E}">
  <ds:schemaRefs>
    <ds:schemaRef ds:uri="http://schemas.microsoft.com/VisualStudio/2011/storyboarding/control"/>
  </ds:schemaRefs>
</ds:datastoreItem>
</file>

<file path=customXml/itemProps4.xml><?xml version="1.0" encoding="utf-8"?>
<ds:datastoreItem xmlns:ds="http://schemas.openxmlformats.org/officeDocument/2006/customXml" ds:itemID="{7FF910F1-6F32-4D9A-847B-3DA711C69532}">
  <ds:schemaRefs>
    <ds:schemaRef ds:uri="http://schemas.microsoft.com/VisualStudio/2011/storyboarding/control"/>
  </ds:schemaRefs>
</ds:datastoreItem>
</file>

<file path=customXml/itemProps40.xml><?xml version="1.0" encoding="utf-8"?>
<ds:datastoreItem xmlns:ds="http://schemas.openxmlformats.org/officeDocument/2006/customXml" ds:itemID="{90B5359B-1FB0-45FE-8943-E9E554242AEF}">
  <ds:schemaRefs>
    <ds:schemaRef ds:uri="http://schemas.microsoft.com/VisualStudio/2011/storyboarding/control"/>
  </ds:schemaRefs>
</ds:datastoreItem>
</file>

<file path=customXml/itemProps41.xml><?xml version="1.0" encoding="utf-8"?>
<ds:datastoreItem xmlns:ds="http://schemas.openxmlformats.org/officeDocument/2006/customXml" ds:itemID="{97561FFB-27AF-477A-A99F-D1BF89AF2821}">
  <ds:schemaRefs>
    <ds:schemaRef ds:uri="http://schemas.microsoft.com/VisualStudio/2011/storyboarding/control"/>
  </ds:schemaRefs>
</ds:datastoreItem>
</file>

<file path=customXml/itemProps42.xml><?xml version="1.0" encoding="utf-8"?>
<ds:datastoreItem xmlns:ds="http://schemas.openxmlformats.org/officeDocument/2006/customXml" ds:itemID="{4ABAAFDF-D145-44A3-B163-E49B4945BECD}">
  <ds:schemaRefs>
    <ds:schemaRef ds:uri="http://schemas.microsoft.com/VisualStudio/2011/storyboarding/control"/>
  </ds:schemaRefs>
</ds:datastoreItem>
</file>

<file path=customXml/itemProps43.xml><?xml version="1.0" encoding="utf-8"?>
<ds:datastoreItem xmlns:ds="http://schemas.openxmlformats.org/officeDocument/2006/customXml" ds:itemID="{15F4C877-578E-4A0D-9D94-7B69BC2A12A3}">
  <ds:schemaRefs>
    <ds:schemaRef ds:uri="http://schemas.microsoft.com/VisualStudio/2011/storyboarding/control"/>
  </ds:schemaRefs>
</ds:datastoreItem>
</file>

<file path=customXml/itemProps44.xml><?xml version="1.0" encoding="utf-8"?>
<ds:datastoreItem xmlns:ds="http://schemas.openxmlformats.org/officeDocument/2006/customXml" ds:itemID="{32612D53-2B44-4BC4-B86A-8415E6247527}">
  <ds:schemaRefs>
    <ds:schemaRef ds:uri="http://schemas.microsoft.com/VisualStudio/2011/storyboarding/control"/>
  </ds:schemaRefs>
</ds:datastoreItem>
</file>

<file path=customXml/itemProps45.xml><?xml version="1.0" encoding="utf-8"?>
<ds:datastoreItem xmlns:ds="http://schemas.openxmlformats.org/officeDocument/2006/customXml" ds:itemID="{62E4F11E-962B-4181-BE68-CA56C9EAFDDB}">
  <ds:schemaRefs>
    <ds:schemaRef ds:uri="http://schemas.microsoft.com/VisualStudio/2011/storyboarding/control"/>
  </ds:schemaRefs>
</ds:datastoreItem>
</file>

<file path=customXml/itemProps46.xml><?xml version="1.0" encoding="utf-8"?>
<ds:datastoreItem xmlns:ds="http://schemas.openxmlformats.org/officeDocument/2006/customXml" ds:itemID="{B025C8DB-B9A5-486A-BB8E-9F6A9797B55B}">
  <ds:schemaRefs>
    <ds:schemaRef ds:uri="http://schemas.microsoft.com/VisualStudio/2011/storyboarding/control"/>
  </ds:schemaRefs>
</ds:datastoreItem>
</file>

<file path=customXml/itemProps47.xml><?xml version="1.0" encoding="utf-8"?>
<ds:datastoreItem xmlns:ds="http://schemas.openxmlformats.org/officeDocument/2006/customXml" ds:itemID="{3CD1BC99-147B-406C-B3E9-90B5BB19C39C}">
  <ds:schemaRefs>
    <ds:schemaRef ds:uri="http://schemas.microsoft.com/VisualStudio/2011/storyboarding/control"/>
  </ds:schemaRefs>
</ds:datastoreItem>
</file>

<file path=customXml/itemProps48.xml><?xml version="1.0" encoding="utf-8"?>
<ds:datastoreItem xmlns:ds="http://schemas.openxmlformats.org/officeDocument/2006/customXml" ds:itemID="{E5FD39D3-0475-48DF-B9AF-A628E1E92BDD}">
  <ds:schemaRefs>
    <ds:schemaRef ds:uri="http://schemas.microsoft.com/VisualStudio/2011/storyboarding/control"/>
  </ds:schemaRefs>
</ds:datastoreItem>
</file>

<file path=customXml/itemProps49.xml><?xml version="1.0" encoding="utf-8"?>
<ds:datastoreItem xmlns:ds="http://schemas.openxmlformats.org/officeDocument/2006/customXml" ds:itemID="{A59D5F1C-AF94-42DC-8859-65A0E22DF635}">
  <ds:schemaRefs>
    <ds:schemaRef ds:uri="http://schemas.microsoft.com/VisualStudio/2011/storyboarding/control"/>
  </ds:schemaRefs>
</ds:datastoreItem>
</file>

<file path=customXml/itemProps5.xml><?xml version="1.0" encoding="utf-8"?>
<ds:datastoreItem xmlns:ds="http://schemas.openxmlformats.org/officeDocument/2006/customXml" ds:itemID="{BBCC1EEE-6E1E-4DA8-A055-779B1955DFB7}">
  <ds:schemaRefs>
    <ds:schemaRef ds:uri="http://schemas.microsoft.com/VisualStudio/2011/storyboarding/control"/>
  </ds:schemaRefs>
</ds:datastoreItem>
</file>

<file path=customXml/itemProps50.xml><?xml version="1.0" encoding="utf-8"?>
<ds:datastoreItem xmlns:ds="http://schemas.openxmlformats.org/officeDocument/2006/customXml" ds:itemID="{58AE7B68-FC5A-4342-92C4-ED13470E4F6A}">
  <ds:schemaRefs>
    <ds:schemaRef ds:uri="http://schemas.microsoft.com/VisualStudio/2011/storyboarding/control"/>
  </ds:schemaRefs>
</ds:datastoreItem>
</file>

<file path=customXml/itemProps51.xml><?xml version="1.0" encoding="utf-8"?>
<ds:datastoreItem xmlns:ds="http://schemas.openxmlformats.org/officeDocument/2006/customXml" ds:itemID="{127CBDAB-F905-4AE3-B926-7EFE8659A22E}">
  <ds:schemaRefs>
    <ds:schemaRef ds:uri="http://schemas.microsoft.com/VisualStudio/2011/storyboarding/control"/>
  </ds:schemaRefs>
</ds:datastoreItem>
</file>

<file path=customXml/itemProps52.xml><?xml version="1.0" encoding="utf-8"?>
<ds:datastoreItem xmlns:ds="http://schemas.openxmlformats.org/officeDocument/2006/customXml" ds:itemID="{757864D3-7D34-4745-AB9A-C1DCFD5F5808}">
  <ds:schemaRefs>
    <ds:schemaRef ds:uri="http://schemas.microsoft.com/VisualStudio/2011/storyboarding/control"/>
  </ds:schemaRefs>
</ds:datastoreItem>
</file>

<file path=customXml/itemProps53.xml><?xml version="1.0" encoding="utf-8"?>
<ds:datastoreItem xmlns:ds="http://schemas.openxmlformats.org/officeDocument/2006/customXml" ds:itemID="{702E9B92-E1EB-46FE-AD01-B43F737BE496}">
  <ds:schemaRefs>
    <ds:schemaRef ds:uri="http://schemas.microsoft.com/VisualStudio/2011/storyboarding/control"/>
  </ds:schemaRefs>
</ds:datastoreItem>
</file>

<file path=customXml/itemProps54.xml><?xml version="1.0" encoding="utf-8"?>
<ds:datastoreItem xmlns:ds="http://schemas.openxmlformats.org/officeDocument/2006/customXml" ds:itemID="{B7D7F187-4C70-43D3-A01E-3D78D20C69AD}">
  <ds:schemaRefs>
    <ds:schemaRef ds:uri="http://schemas.microsoft.com/VisualStudio/2011/storyboarding/control"/>
  </ds:schemaRefs>
</ds:datastoreItem>
</file>

<file path=customXml/itemProps55.xml><?xml version="1.0" encoding="utf-8"?>
<ds:datastoreItem xmlns:ds="http://schemas.openxmlformats.org/officeDocument/2006/customXml" ds:itemID="{782CCEEA-FBD9-45DB-BC1E-5172117D3B00}">
  <ds:schemaRefs>
    <ds:schemaRef ds:uri="http://schemas.microsoft.com/VisualStudio/2011/storyboarding/control"/>
  </ds:schemaRefs>
</ds:datastoreItem>
</file>

<file path=customXml/itemProps6.xml><?xml version="1.0" encoding="utf-8"?>
<ds:datastoreItem xmlns:ds="http://schemas.openxmlformats.org/officeDocument/2006/customXml" ds:itemID="{1E6C62C2-F3C6-4BBE-A485-9239A4C24C93}">
  <ds:schemaRefs>
    <ds:schemaRef ds:uri="http://schemas.microsoft.com/VisualStudio/2011/storyboarding/control"/>
  </ds:schemaRefs>
</ds:datastoreItem>
</file>

<file path=customXml/itemProps7.xml><?xml version="1.0" encoding="utf-8"?>
<ds:datastoreItem xmlns:ds="http://schemas.openxmlformats.org/officeDocument/2006/customXml" ds:itemID="{CFA2B5A5-CFE4-4DFA-B4FB-243D57016AB9}">
  <ds:schemaRefs>
    <ds:schemaRef ds:uri="http://schemas.microsoft.com/VisualStudio/2011/storyboarding/control"/>
  </ds:schemaRefs>
</ds:datastoreItem>
</file>

<file path=customXml/itemProps8.xml><?xml version="1.0" encoding="utf-8"?>
<ds:datastoreItem xmlns:ds="http://schemas.openxmlformats.org/officeDocument/2006/customXml" ds:itemID="{3FF9AD55-0FF8-4BF3-A372-5699B49B7636}">
  <ds:schemaRefs>
    <ds:schemaRef ds:uri="http://schemas.microsoft.com/VisualStudio/2011/storyboarding/control"/>
  </ds:schemaRefs>
</ds:datastoreItem>
</file>

<file path=customXml/itemProps9.xml><?xml version="1.0" encoding="utf-8"?>
<ds:datastoreItem xmlns:ds="http://schemas.openxmlformats.org/officeDocument/2006/customXml" ds:itemID="{8EC9D0E3-8422-41B0-AE4D-3B1D2B09441B}">
  <ds:schemaRefs>
    <ds:schemaRef ds:uri="http://schemas.microsoft.com/VisualStudio/2011/storyboarding/control"/>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5890</Words>
  <Application>Microsoft Office PowerPoint</Application>
  <PresentationFormat>Widescreen</PresentationFormat>
  <Paragraphs>890</Paragraphs>
  <Slides>72</Slides>
  <Notes>53</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Arial</vt:lpstr>
      <vt:lpstr>Consolas</vt:lpstr>
      <vt:lpstr>Segoe UI</vt:lpstr>
      <vt:lpstr>Segoe UI Light</vt:lpstr>
      <vt:lpstr>Segoe UI Semibold</vt:lpstr>
      <vt:lpstr>Segoe UI Semilight</vt:lpstr>
      <vt:lpstr>Wingdings</vt:lpstr>
      <vt:lpstr>1_5-50203_Microsoft_Ignite_Template</vt:lpstr>
      <vt:lpstr>PowerPoint Presentation</vt:lpstr>
      <vt:lpstr>Permissions and Consent  We will start at 4 minutes after the hour</vt:lpstr>
      <vt:lpstr>Before we get started</vt:lpstr>
      <vt:lpstr>Applications need to access resources</vt:lpstr>
      <vt:lpstr>Resources need protection - Authorization</vt:lpstr>
      <vt:lpstr>Application requests permission</vt:lpstr>
      <vt:lpstr>Azure AD checks for authorization</vt:lpstr>
      <vt:lpstr>Permission is Granted or Denied - Consent</vt:lpstr>
      <vt:lpstr>Access token sent to app</vt:lpstr>
      <vt:lpstr>App has access token - permission - authorization</vt:lpstr>
      <vt:lpstr>Still have a problem?</vt:lpstr>
      <vt:lpstr>https://graph.microsoft.com</vt:lpstr>
      <vt:lpstr>Some APIs have a rich surface area</vt:lpstr>
      <vt:lpstr>Least Privilege – Asking for just enough</vt:lpstr>
      <vt:lpstr>Least Privilege – Granting just enough</vt:lpstr>
      <vt:lpstr>App has Least Privilege – just enough</vt:lpstr>
      <vt:lpstr>App has Least Privilege – just enough</vt:lpstr>
      <vt:lpstr>Least Privilege – Asking for just enough</vt:lpstr>
      <vt:lpstr>Types of permissions</vt:lpstr>
      <vt:lpstr>Delegated Permissions</vt:lpstr>
      <vt:lpstr>Application requests permission</vt:lpstr>
      <vt:lpstr>Azure AD needs to know the user</vt:lpstr>
      <vt:lpstr>Azure AD checks for authorization</vt:lpstr>
      <vt:lpstr>Azure AD checks for authorization</vt:lpstr>
      <vt:lpstr>Azure AD checks for authorization</vt:lpstr>
      <vt:lpstr>Azure AD checks for authorization</vt:lpstr>
      <vt:lpstr>Publisher verification</vt:lpstr>
      <vt:lpstr>Azure AD checks for authorization</vt:lpstr>
      <vt:lpstr>Permission is Granted or Denied - Consent</vt:lpstr>
      <vt:lpstr>Permission is Granted or Denied - Consent</vt:lpstr>
      <vt:lpstr>App has access token - authorization</vt:lpstr>
      <vt:lpstr>App can access resource</vt:lpstr>
      <vt:lpstr>PowerPoint Presentation</vt:lpstr>
      <vt:lpstr>PowerPoint Presentation</vt:lpstr>
      <vt:lpstr>Resources MUST authorize the App and the User</vt:lpstr>
      <vt:lpstr>Demo Declaring delegated permissions </vt:lpstr>
      <vt:lpstr>When can an Application request consent?</vt:lpstr>
      <vt:lpstr>Dynamic consent:  Permissions requested inside the code</vt:lpstr>
      <vt:lpstr>Incremental consent:  Permissions requested as the user needs them</vt:lpstr>
      <vt:lpstr>Static user consent:  Permissions declared upfront by admin or app owner</vt:lpstr>
      <vt:lpstr>Delegated Permissions</vt:lpstr>
      <vt:lpstr>How does Microsoft use Permissions?</vt:lpstr>
      <vt:lpstr>Microsoft Graph permissions names</vt:lpstr>
      <vt:lpstr>Microsoft Graph User Permissions (Examples)</vt:lpstr>
      <vt:lpstr>More User Permissions…</vt:lpstr>
      <vt:lpstr>Admin Consent Required?</vt:lpstr>
      <vt:lpstr>PowerPoint Presentation</vt:lpstr>
      <vt:lpstr>PowerPoint Presentation</vt:lpstr>
      <vt:lpstr>Admin Consent</vt:lpstr>
      <vt:lpstr>PowerPoint Presentation</vt:lpstr>
      <vt:lpstr>PowerPoint Presentation</vt:lpstr>
      <vt:lpstr>Application Permissions (Workloads)</vt:lpstr>
      <vt:lpstr>Workload requests permission</vt:lpstr>
      <vt:lpstr>Azure AD checks for authorization</vt:lpstr>
      <vt:lpstr>Permission is Granted or Denied - Consent</vt:lpstr>
      <vt:lpstr>Access token sent to app</vt:lpstr>
      <vt:lpstr>Workload has access token - permission - authorization</vt:lpstr>
      <vt:lpstr>App has access token - permission - authorization</vt:lpstr>
      <vt:lpstr>Demo Declaring application permissions </vt:lpstr>
      <vt:lpstr>Application Permissions - Workloads</vt:lpstr>
      <vt:lpstr>Limit App Permissions</vt:lpstr>
      <vt:lpstr>Application Permissions</vt:lpstr>
      <vt:lpstr>Is this going to be on the test?</vt:lpstr>
      <vt:lpstr>Example: Cactus API</vt:lpstr>
      <vt:lpstr>Example: Cactus Catalog A client of Cactus API </vt:lpstr>
      <vt:lpstr>Example: Cactus Catalog A client of Cactus API </vt:lpstr>
      <vt:lpstr>Example: Cactus Catalog A client of Cactus API </vt:lpstr>
      <vt:lpstr>Example: Cactus Catalog A client of Cactus API </vt:lpstr>
      <vt:lpstr>Example: Cactus Catalog A client of Cactus API </vt:lpstr>
      <vt:lpstr>Permission and Consent Framework</vt:lpstr>
      <vt:lpstr>PowerPoint Presentation</vt:lpstr>
      <vt:lpstr>Microsoft Graph permissions names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2023-03-21T23:33:11Z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2022-02-25T06:07:51Z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9671c1a6-57b7-474b-8a35-9694214406e0</vt:lpwstr>
  </property>
  <property fmtid="{D5CDD505-2E9C-101B-9397-08002B2CF9AE}" pid="8" name="MSIP_Label_f42aa342-8706-4288-bd11-ebb85995028c_ContentBits">
    <vt:lpwstr>0</vt:lpwstr>
  </property>
</Properties>
</file>